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B9F7"/>
    <a:srgbClr val="DF3321"/>
    <a:srgbClr val="147FE1"/>
    <a:srgbClr val="3976EA"/>
    <a:srgbClr val="2B63F7"/>
    <a:srgbClr val="0831CC"/>
    <a:srgbClr val="1A82D8"/>
    <a:srgbClr val="0334D9"/>
    <a:srgbClr val="003CDB"/>
    <a:srgbClr val="1C3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62" autoAdjust="0"/>
    <p:restoredTop sz="94669" autoAdjust="0"/>
  </p:normalViewPr>
  <p:slideViewPr>
    <p:cSldViewPr>
      <p:cViewPr varScale="1">
        <p:scale>
          <a:sx n="105" d="100"/>
          <a:sy n="105" d="100"/>
        </p:scale>
        <p:origin x="13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202133-8466-4CBA-8DA8-592A4AB32B61}" type="doc">
      <dgm:prSet loTypeId="urn:microsoft.com/office/officeart/2005/8/layout/pyramid1" loCatId="pyramid" qsTypeId="urn:microsoft.com/office/officeart/2005/8/quickstyle/3d1" qsCatId="3D" csTypeId="urn:microsoft.com/office/officeart/2005/8/colors/colorful5" csCatId="colorful" phldr="1"/>
      <dgm:spPr/>
    </dgm:pt>
    <dgm:pt modelId="{A56D00A3-249C-48B5-89F6-10C6D871544A}">
      <dgm:prSet phldrT="[Text]" custT="1"/>
      <dgm:spPr/>
      <dgm:t>
        <a:bodyPr/>
        <a:lstStyle/>
        <a:p>
          <a:r>
            <a:rPr lang="sr-Cyrl-RS" sz="2000" dirty="0">
              <a:solidFill>
                <a:schemeClr val="tx1"/>
              </a:solidFill>
            </a:rPr>
            <a:t>читамо</a:t>
          </a:r>
          <a:endParaRPr lang="en-GB" sz="2000" dirty="0">
            <a:solidFill>
              <a:schemeClr val="tx1"/>
            </a:solidFill>
          </a:endParaRPr>
        </a:p>
      </dgm:t>
    </dgm:pt>
    <dgm:pt modelId="{A98AA278-CEBC-4325-9C81-8FA89BFB3E67}" type="parTrans" cxnId="{27BB86EC-0542-450F-8432-4778910D12ED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148E0A60-2D6F-4968-BD4E-0D1733EA89AC}" type="sibTrans" cxnId="{27BB86EC-0542-450F-8432-4778910D12ED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DC9EA8A9-5F1C-4FA6-A17A-E2D22908CBE1}">
      <dgm:prSet phldrT="[Text]" custT="1"/>
      <dgm:spPr/>
      <dgm:t>
        <a:bodyPr/>
        <a:lstStyle/>
        <a:p>
          <a:r>
            <a:rPr lang="sr-Cyrl-RS" sz="2000" dirty="0">
              <a:solidFill>
                <a:schemeClr val="tx1"/>
              </a:solidFill>
            </a:rPr>
            <a:t>и слушамо</a:t>
          </a:r>
          <a:endParaRPr lang="en-GB" sz="2000" dirty="0">
            <a:solidFill>
              <a:schemeClr val="tx1"/>
            </a:solidFill>
          </a:endParaRPr>
        </a:p>
      </dgm:t>
    </dgm:pt>
    <dgm:pt modelId="{9A93511D-B80C-45AE-94FE-41CA63BA7471}" type="parTrans" cxnId="{CAD370D5-C316-4F6E-8CEE-9D13AD0616F8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41BF8E9D-034D-41D3-8C43-2D3321EF7C0A}" type="sibTrans" cxnId="{CAD370D5-C316-4F6E-8CEE-9D13AD0616F8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DF302EC2-10AB-4AC1-ABA0-3E8D64984E16}">
      <dgm:prSet phldrT="[Text]" custT="1"/>
      <dgm:spPr/>
      <dgm:t>
        <a:bodyPr/>
        <a:lstStyle/>
        <a:p>
          <a:r>
            <a:rPr lang="sr-Cyrl-RS" sz="2000" dirty="0">
              <a:solidFill>
                <a:schemeClr val="tx1"/>
              </a:solidFill>
            </a:rPr>
            <a:t>и гледамо слике</a:t>
          </a:r>
          <a:endParaRPr lang="en-GB" sz="2000" dirty="0">
            <a:solidFill>
              <a:schemeClr val="tx1"/>
            </a:solidFill>
          </a:endParaRPr>
        </a:p>
      </dgm:t>
    </dgm:pt>
    <dgm:pt modelId="{0868F148-7883-46A4-8490-8CB2BE8C7910}" type="parTrans" cxnId="{C74C9912-4329-4859-84E4-D649CBB0F4C0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02F2C732-DAB3-41E2-9DE3-DEB5D286FA90}" type="sibTrans" cxnId="{C74C9912-4329-4859-84E4-D649CBB0F4C0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CFD53C43-BA96-4A93-AD9E-D603389ACC7B}">
      <dgm:prSet phldrT="[Text]" custT="1"/>
      <dgm:spPr/>
      <dgm:t>
        <a:bodyPr/>
        <a:lstStyle/>
        <a:p>
          <a:r>
            <a:rPr lang="sr-Cyrl-RS" sz="2000" dirty="0">
              <a:solidFill>
                <a:schemeClr val="tx1"/>
              </a:solidFill>
            </a:rPr>
            <a:t>и посматрамо демонстарцију</a:t>
          </a:r>
          <a:endParaRPr lang="en-GB" sz="2000" dirty="0">
            <a:solidFill>
              <a:schemeClr val="tx1"/>
            </a:solidFill>
          </a:endParaRPr>
        </a:p>
      </dgm:t>
    </dgm:pt>
    <dgm:pt modelId="{B0F42C1D-3836-4B6C-A246-39B9C51157CD}" type="parTrans" cxnId="{DB049235-77FD-4679-AE23-1344F5E774D6}">
      <dgm:prSet/>
      <dgm:spPr/>
      <dgm:t>
        <a:bodyPr/>
        <a:lstStyle/>
        <a:p>
          <a:endParaRPr lang="en-GB"/>
        </a:p>
      </dgm:t>
    </dgm:pt>
    <dgm:pt modelId="{9C88201F-95B4-453B-985A-EEE1275F52FC}" type="sibTrans" cxnId="{DB049235-77FD-4679-AE23-1344F5E774D6}">
      <dgm:prSet/>
      <dgm:spPr/>
      <dgm:t>
        <a:bodyPr/>
        <a:lstStyle/>
        <a:p>
          <a:endParaRPr lang="en-GB"/>
        </a:p>
      </dgm:t>
    </dgm:pt>
    <dgm:pt modelId="{502590ED-0E70-47B2-894C-6D6902DBE681}">
      <dgm:prSet phldrT="[Text]" custT="1"/>
      <dgm:spPr/>
      <dgm:t>
        <a:bodyPr/>
        <a:lstStyle/>
        <a:p>
          <a:r>
            <a:rPr lang="sr-Cyrl-RS" sz="2000" dirty="0">
              <a:solidFill>
                <a:schemeClr val="tx1"/>
              </a:solidFill>
            </a:rPr>
            <a:t>и препричавамо</a:t>
          </a:r>
          <a:endParaRPr lang="en-GB" sz="2000" dirty="0">
            <a:solidFill>
              <a:schemeClr val="tx1"/>
            </a:solidFill>
          </a:endParaRPr>
        </a:p>
      </dgm:t>
    </dgm:pt>
    <dgm:pt modelId="{E5F6DDF0-E073-4F9B-A7D9-DA70049DD795}" type="parTrans" cxnId="{C0456B4B-C51B-4EE7-8F7F-7D2FBD39531A}">
      <dgm:prSet/>
      <dgm:spPr/>
      <dgm:t>
        <a:bodyPr/>
        <a:lstStyle/>
        <a:p>
          <a:endParaRPr lang="en-GB"/>
        </a:p>
      </dgm:t>
    </dgm:pt>
    <dgm:pt modelId="{9D20ED08-FA7A-419B-8EC1-573EA77481F1}" type="sibTrans" cxnId="{C0456B4B-C51B-4EE7-8F7F-7D2FBD39531A}">
      <dgm:prSet/>
      <dgm:spPr/>
      <dgm:t>
        <a:bodyPr/>
        <a:lstStyle/>
        <a:p>
          <a:endParaRPr lang="en-GB"/>
        </a:p>
      </dgm:t>
    </dgm:pt>
    <dgm:pt modelId="{91B9091B-42C8-4B1E-919E-BE4815A45614}">
      <dgm:prSet phldrT="[Text]" custT="1"/>
      <dgm:spPr/>
      <dgm:t>
        <a:bodyPr/>
        <a:lstStyle/>
        <a:p>
          <a:r>
            <a:rPr lang="sr-Cyrl-RS" sz="2000" dirty="0">
              <a:solidFill>
                <a:schemeClr val="tx1"/>
              </a:solidFill>
            </a:rPr>
            <a:t>и демонстрирамо научено</a:t>
          </a:r>
          <a:endParaRPr lang="en-GB" sz="2000" dirty="0">
            <a:solidFill>
              <a:schemeClr val="tx1"/>
            </a:solidFill>
          </a:endParaRPr>
        </a:p>
      </dgm:t>
    </dgm:pt>
    <dgm:pt modelId="{4B12C614-DDB2-4EFB-BAAD-407E20156A27}" type="parTrans" cxnId="{7082BF4E-9CF9-47B5-B063-9494C7EB8361}">
      <dgm:prSet/>
      <dgm:spPr/>
      <dgm:t>
        <a:bodyPr/>
        <a:lstStyle/>
        <a:p>
          <a:endParaRPr lang="en-GB"/>
        </a:p>
      </dgm:t>
    </dgm:pt>
    <dgm:pt modelId="{905D9157-74C1-4688-B445-EB577CD23333}" type="sibTrans" cxnId="{7082BF4E-9CF9-47B5-B063-9494C7EB8361}">
      <dgm:prSet/>
      <dgm:spPr/>
      <dgm:t>
        <a:bodyPr/>
        <a:lstStyle/>
        <a:p>
          <a:endParaRPr lang="en-GB"/>
        </a:p>
      </dgm:t>
    </dgm:pt>
    <dgm:pt modelId="{DD14B08A-39B8-459E-B06B-183AB08BA3A6}" type="pres">
      <dgm:prSet presAssocID="{CF202133-8466-4CBA-8DA8-592A4AB32B61}" presName="Name0" presStyleCnt="0">
        <dgm:presLayoutVars>
          <dgm:dir/>
          <dgm:animLvl val="lvl"/>
          <dgm:resizeHandles val="exact"/>
        </dgm:presLayoutVars>
      </dgm:prSet>
      <dgm:spPr/>
    </dgm:pt>
    <dgm:pt modelId="{0D5B6004-C2C9-4EAE-9AE5-D24124DE766D}" type="pres">
      <dgm:prSet presAssocID="{A56D00A3-249C-48B5-89F6-10C6D871544A}" presName="Name8" presStyleCnt="0"/>
      <dgm:spPr/>
    </dgm:pt>
    <dgm:pt modelId="{DDB7D03C-202C-4C29-90AA-593AC315B8A4}" type="pres">
      <dgm:prSet presAssocID="{A56D00A3-249C-48B5-89F6-10C6D871544A}" presName="level" presStyleLbl="node1" presStyleIdx="0" presStyleCnt="6" custScaleY="171924">
        <dgm:presLayoutVars>
          <dgm:chMax val="1"/>
          <dgm:bulletEnabled val="1"/>
        </dgm:presLayoutVars>
      </dgm:prSet>
      <dgm:spPr/>
    </dgm:pt>
    <dgm:pt modelId="{D2309D12-93D9-42E0-9DE5-4047F7122297}" type="pres">
      <dgm:prSet presAssocID="{A56D00A3-249C-48B5-89F6-10C6D871544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866F197-40B8-4587-9961-59F18BE1B76C}" type="pres">
      <dgm:prSet presAssocID="{DC9EA8A9-5F1C-4FA6-A17A-E2D22908CBE1}" presName="Name8" presStyleCnt="0"/>
      <dgm:spPr/>
    </dgm:pt>
    <dgm:pt modelId="{60E60728-D3D8-4443-A2E3-84B53161F94C}" type="pres">
      <dgm:prSet presAssocID="{DC9EA8A9-5F1C-4FA6-A17A-E2D22908CBE1}" presName="level" presStyleLbl="node1" presStyleIdx="1" presStyleCnt="6">
        <dgm:presLayoutVars>
          <dgm:chMax val="1"/>
          <dgm:bulletEnabled val="1"/>
        </dgm:presLayoutVars>
      </dgm:prSet>
      <dgm:spPr/>
    </dgm:pt>
    <dgm:pt modelId="{B216593B-E9A0-4772-BFCD-1FC7C4E05A9A}" type="pres">
      <dgm:prSet presAssocID="{DC9EA8A9-5F1C-4FA6-A17A-E2D22908CBE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D227F7C-853A-4C3C-BEF7-9B1328691BC8}" type="pres">
      <dgm:prSet presAssocID="{DF302EC2-10AB-4AC1-ABA0-3E8D64984E16}" presName="Name8" presStyleCnt="0"/>
      <dgm:spPr/>
    </dgm:pt>
    <dgm:pt modelId="{2BF9C6D7-B6AC-4CBC-A748-C9EA39BC51F7}" type="pres">
      <dgm:prSet presAssocID="{DF302EC2-10AB-4AC1-ABA0-3E8D64984E16}" presName="level" presStyleLbl="node1" presStyleIdx="2" presStyleCnt="6">
        <dgm:presLayoutVars>
          <dgm:chMax val="1"/>
          <dgm:bulletEnabled val="1"/>
        </dgm:presLayoutVars>
      </dgm:prSet>
      <dgm:spPr/>
    </dgm:pt>
    <dgm:pt modelId="{991C414F-9AB9-4673-ABEA-813F1B489B1D}" type="pres">
      <dgm:prSet presAssocID="{DF302EC2-10AB-4AC1-ABA0-3E8D64984E1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B7B56C0-688D-48C8-A7F8-93D1AC81E9C3}" type="pres">
      <dgm:prSet presAssocID="{CFD53C43-BA96-4A93-AD9E-D603389ACC7B}" presName="Name8" presStyleCnt="0"/>
      <dgm:spPr/>
    </dgm:pt>
    <dgm:pt modelId="{E184EAA7-2601-4E77-B82D-F1D9CD0292CC}" type="pres">
      <dgm:prSet presAssocID="{CFD53C43-BA96-4A93-AD9E-D603389ACC7B}" presName="level" presStyleLbl="node1" presStyleIdx="3" presStyleCnt="6">
        <dgm:presLayoutVars>
          <dgm:chMax val="1"/>
          <dgm:bulletEnabled val="1"/>
        </dgm:presLayoutVars>
      </dgm:prSet>
      <dgm:spPr/>
    </dgm:pt>
    <dgm:pt modelId="{C32C2645-FD0E-4648-9037-66CC4163B452}" type="pres">
      <dgm:prSet presAssocID="{CFD53C43-BA96-4A93-AD9E-D603389ACC7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CA8C8EC-77C5-45C0-876E-472DD2FDBA60}" type="pres">
      <dgm:prSet presAssocID="{502590ED-0E70-47B2-894C-6D6902DBE681}" presName="Name8" presStyleCnt="0"/>
      <dgm:spPr/>
    </dgm:pt>
    <dgm:pt modelId="{DF6B7A1A-E499-4275-AA28-3BDA5548ED88}" type="pres">
      <dgm:prSet presAssocID="{502590ED-0E70-47B2-894C-6D6902DBE681}" presName="level" presStyleLbl="node1" presStyleIdx="4" presStyleCnt="6" custLinFactNeighborX="395" custLinFactNeighborY="1188">
        <dgm:presLayoutVars>
          <dgm:chMax val="1"/>
          <dgm:bulletEnabled val="1"/>
        </dgm:presLayoutVars>
      </dgm:prSet>
      <dgm:spPr/>
    </dgm:pt>
    <dgm:pt modelId="{FEFBC90A-47FB-417D-9BAA-919EB0065B6D}" type="pres">
      <dgm:prSet presAssocID="{502590ED-0E70-47B2-894C-6D6902DBE68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4686A48-DB96-488F-A466-5E58B1852950}" type="pres">
      <dgm:prSet presAssocID="{91B9091B-42C8-4B1E-919E-BE4815A45614}" presName="Name8" presStyleCnt="0"/>
      <dgm:spPr/>
    </dgm:pt>
    <dgm:pt modelId="{501A200B-171F-4004-AAB4-9F15341DC964}" type="pres">
      <dgm:prSet presAssocID="{91B9091B-42C8-4B1E-919E-BE4815A45614}" presName="level" presStyleLbl="node1" presStyleIdx="5" presStyleCnt="6">
        <dgm:presLayoutVars>
          <dgm:chMax val="1"/>
          <dgm:bulletEnabled val="1"/>
        </dgm:presLayoutVars>
      </dgm:prSet>
      <dgm:spPr/>
    </dgm:pt>
    <dgm:pt modelId="{286D8B97-15F8-4025-9CDB-14D50C6B6E91}" type="pres">
      <dgm:prSet presAssocID="{91B9091B-42C8-4B1E-919E-BE4815A4561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91E5FC00-7C6B-4517-9C06-36696AD0A59B}" type="presOf" srcId="{502590ED-0E70-47B2-894C-6D6902DBE681}" destId="{FEFBC90A-47FB-417D-9BAA-919EB0065B6D}" srcOrd="1" destOrd="0" presId="urn:microsoft.com/office/officeart/2005/8/layout/pyramid1"/>
    <dgm:cxn modelId="{C74C9912-4329-4859-84E4-D649CBB0F4C0}" srcId="{CF202133-8466-4CBA-8DA8-592A4AB32B61}" destId="{DF302EC2-10AB-4AC1-ABA0-3E8D64984E16}" srcOrd="2" destOrd="0" parTransId="{0868F148-7883-46A4-8490-8CB2BE8C7910}" sibTransId="{02F2C732-DAB3-41E2-9DE3-DEB5D286FA90}"/>
    <dgm:cxn modelId="{DB049235-77FD-4679-AE23-1344F5E774D6}" srcId="{CF202133-8466-4CBA-8DA8-592A4AB32B61}" destId="{CFD53C43-BA96-4A93-AD9E-D603389ACC7B}" srcOrd="3" destOrd="0" parTransId="{B0F42C1D-3836-4B6C-A246-39B9C51157CD}" sibTransId="{9C88201F-95B4-453B-985A-EEE1275F52FC}"/>
    <dgm:cxn modelId="{99EA7945-A9CE-4B88-A40A-9D6DE10AD120}" type="presOf" srcId="{CF202133-8466-4CBA-8DA8-592A4AB32B61}" destId="{DD14B08A-39B8-459E-B06B-183AB08BA3A6}" srcOrd="0" destOrd="0" presId="urn:microsoft.com/office/officeart/2005/8/layout/pyramid1"/>
    <dgm:cxn modelId="{FAE6A246-612A-471D-ACA4-85AC62D6A6CF}" type="presOf" srcId="{CFD53C43-BA96-4A93-AD9E-D603389ACC7B}" destId="{C32C2645-FD0E-4648-9037-66CC4163B452}" srcOrd="1" destOrd="0" presId="urn:microsoft.com/office/officeart/2005/8/layout/pyramid1"/>
    <dgm:cxn modelId="{35722648-19A8-49BE-9749-F83053DE7B83}" type="presOf" srcId="{DC9EA8A9-5F1C-4FA6-A17A-E2D22908CBE1}" destId="{B216593B-E9A0-4772-BFCD-1FC7C4E05A9A}" srcOrd="1" destOrd="0" presId="urn:microsoft.com/office/officeart/2005/8/layout/pyramid1"/>
    <dgm:cxn modelId="{C0456B4B-C51B-4EE7-8F7F-7D2FBD39531A}" srcId="{CF202133-8466-4CBA-8DA8-592A4AB32B61}" destId="{502590ED-0E70-47B2-894C-6D6902DBE681}" srcOrd="4" destOrd="0" parTransId="{E5F6DDF0-E073-4F9B-A7D9-DA70049DD795}" sibTransId="{9D20ED08-FA7A-419B-8EC1-573EA77481F1}"/>
    <dgm:cxn modelId="{2C051B4D-4139-4DB3-9710-A77A1342B4EE}" type="presOf" srcId="{A56D00A3-249C-48B5-89F6-10C6D871544A}" destId="{D2309D12-93D9-42E0-9DE5-4047F7122297}" srcOrd="1" destOrd="0" presId="urn:microsoft.com/office/officeart/2005/8/layout/pyramid1"/>
    <dgm:cxn modelId="{7082BF4E-9CF9-47B5-B063-9494C7EB8361}" srcId="{CF202133-8466-4CBA-8DA8-592A4AB32B61}" destId="{91B9091B-42C8-4B1E-919E-BE4815A45614}" srcOrd="5" destOrd="0" parTransId="{4B12C614-DDB2-4EFB-BAAD-407E20156A27}" sibTransId="{905D9157-74C1-4688-B445-EB577CD23333}"/>
    <dgm:cxn modelId="{6DCA5572-576B-4D4F-8049-96BF16A44FAB}" type="presOf" srcId="{A56D00A3-249C-48B5-89F6-10C6D871544A}" destId="{DDB7D03C-202C-4C29-90AA-593AC315B8A4}" srcOrd="0" destOrd="0" presId="urn:microsoft.com/office/officeart/2005/8/layout/pyramid1"/>
    <dgm:cxn modelId="{09AD5056-31C4-4C75-A227-DF87D52A055E}" type="presOf" srcId="{502590ED-0E70-47B2-894C-6D6902DBE681}" destId="{DF6B7A1A-E499-4275-AA28-3BDA5548ED88}" srcOrd="0" destOrd="0" presId="urn:microsoft.com/office/officeart/2005/8/layout/pyramid1"/>
    <dgm:cxn modelId="{358B647C-35E9-46DF-B300-3AA776B62B71}" type="presOf" srcId="{91B9091B-42C8-4B1E-919E-BE4815A45614}" destId="{501A200B-171F-4004-AAB4-9F15341DC964}" srcOrd="0" destOrd="0" presId="urn:microsoft.com/office/officeart/2005/8/layout/pyramid1"/>
    <dgm:cxn modelId="{3497C87E-47E4-452E-8E61-B89AD83F3A90}" type="presOf" srcId="{91B9091B-42C8-4B1E-919E-BE4815A45614}" destId="{286D8B97-15F8-4025-9CDB-14D50C6B6E91}" srcOrd="1" destOrd="0" presId="urn:microsoft.com/office/officeart/2005/8/layout/pyramid1"/>
    <dgm:cxn modelId="{C304E8CB-EDB5-43F7-8B8C-63FE1E57C54F}" type="presOf" srcId="{CFD53C43-BA96-4A93-AD9E-D603389ACC7B}" destId="{E184EAA7-2601-4E77-B82D-F1D9CD0292CC}" srcOrd="0" destOrd="0" presId="urn:microsoft.com/office/officeart/2005/8/layout/pyramid1"/>
    <dgm:cxn modelId="{CAD370D5-C316-4F6E-8CEE-9D13AD0616F8}" srcId="{CF202133-8466-4CBA-8DA8-592A4AB32B61}" destId="{DC9EA8A9-5F1C-4FA6-A17A-E2D22908CBE1}" srcOrd="1" destOrd="0" parTransId="{9A93511D-B80C-45AE-94FE-41CA63BA7471}" sibTransId="{41BF8E9D-034D-41D3-8C43-2D3321EF7C0A}"/>
    <dgm:cxn modelId="{A9B8E8E8-1C91-4706-A52A-962F51EF46A2}" type="presOf" srcId="{DF302EC2-10AB-4AC1-ABA0-3E8D64984E16}" destId="{991C414F-9AB9-4673-ABEA-813F1B489B1D}" srcOrd="1" destOrd="0" presId="urn:microsoft.com/office/officeart/2005/8/layout/pyramid1"/>
    <dgm:cxn modelId="{12E410EB-195B-40CF-B798-FBBB0ADCA0C5}" type="presOf" srcId="{DC9EA8A9-5F1C-4FA6-A17A-E2D22908CBE1}" destId="{60E60728-D3D8-4443-A2E3-84B53161F94C}" srcOrd="0" destOrd="0" presId="urn:microsoft.com/office/officeart/2005/8/layout/pyramid1"/>
    <dgm:cxn modelId="{27BB86EC-0542-450F-8432-4778910D12ED}" srcId="{CF202133-8466-4CBA-8DA8-592A4AB32B61}" destId="{A56D00A3-249C-48B5-89F6-10C6D871544A}" srcOrd="0" destOrd="0" parTransId="{A98AA278-CEBC-4325-9C81-8FA89BFB3E67}" sibTransId="{148E0A60-2D6F-4968-BD4E-0D1733EA89AC}"/>
    <dgm:cxn modelId="{A68FE0FD-F7AC-4AA8-9CB3-6B6FF6D2ECEC}" type="presOf" srcId="{DF302EC2-10AB-4AC1-ABA0-3E8D64984E16}" destId="{2BF9C6D7-B6AC-4CBC-A748-C9EA39BC51F7}" srcOrd="0" destOrd="0" presId="urn:microsoft.com/office/officeart/2005/8/layout/pyramid1"/>
    <dgm:cxn modelId="{26791B8F-55FB-4A04-988B-1436A31F4EC5}" type="presParOf" srcId="{DD14B08A-39B8-459E-B06B-183AB08BA3A6}" destId="{0D5B6004-C2C9-4EAE-9AE5-D24124DE766D}" srcOrd="0" destOrd="0" presId="urn:microsoft.com/office/officeart/2005/8/layout/pyramid1"/>
    <dgm:cxn modelId="{4A1D4DEB-518B-4DE1-980A-BAC1FCF75944}" type="presParOf" srcId="{0D5B6004-C2C9-4EAE-9AE5-D24124DE766D}" destId="{DDB7D03C-202C-4C29-90AA-593AC315B8A4}" srcOrd="0" destOrd="0" presId="urn:microsoft.com/office/officeart/2005/8/layout/pyramid1"/>
    <dgm:cxn modelId="{4A481E78-6F4D-4D5A-9C07-4D2573FEA55A}" type="presParOf" srcId="{0D5B6004-C2C9-4EAE-9AE5-D24124DE766D}" destId="{D2309D12-93D9-42E0-9DE5-4047F7122297}" srcOrd="1" destOrd="0" presId="urn:microsoft.com/office/officeart/2005/8/layout/pyramid1"/>
    <dgm:cxn modelId="{06CD0349-2548-4A5F-9C38-B49F275C8869}" type="presParOf" srcId="{DD14B08A-39B8-459E-B06B-183AB08BA3A6}" destId="{7866F197-40B8-4587-9961-59F18BE1B76C}" srcOrd="1" destOrd="0" presId="urn:microsoft.com/office/officeart/2005/8/layout/pyramid1"/>
    <dgm:cxn modelId="{2693B070-41B2-460C-A4A9-40E92FCFA8AB}" type="presParOf" srcId="{7866F197-40B8-4587-9961-59F18BE1B76C}" destId="{60E60728-D3D8-4443-A2E3-84B53161F94C}" srcOrd="0" destOrd="0" presId="urn:microsoft.com/office/officeart/2005/8/layout/pyramid1"/>
    <dgm:cxn modelId="{BBA8F731-B57C-4658-BDE9-1F2B04437A23}" type="presParOf" srcId="{7866F197-40B8-4587-9961-59F18BE1B76C}" destId="{B216593B-E9A0-4772-BFCD-1FC7C4E05A9A}" srcOrd="1" destOrd="0" presId="urn:microsoft.com/office/officeart/2005/8/layout/pyramid1"/>
    <dgm:cxn modelId="{E2312A11-5939-4D5A-AB1A-A0C702F5E8F2}" type="presParOf" srcId="{DD14B08A-39B8-459E-B06B-183AB08BA3A6}" destId="{7D227F7C-853A-4C3C-BEF7-9B1328691BC8}" srcOrd="2" destOrd="0" presId="urn:microsoft.com/office/officeart/2005/8/layout/pyramid1"/>
    <dgm:cxn modelId="{501D9D39-D0E8-4AE1-B2A2-544209B3B9A6}" type="presParOf" srcId="{7D227F7C-853A-4C3C-BEF7-9B1328691BC8}" destId="{2BF9C6D7-B6AC-4CBC-A748-C9EA39BC51F7}" srcOrd="0" destOrd="0" presId="urn:microsoft.com/office/officeart/2005/8/layout/pyramid1"/>
    <dgm:cxn modelId="{742BC44B-9EC2-46DC-A2AD-3F7F43C7DAC8}" type="presParOf" srcId="{7D227F7C-853A-4C3C-BEF7-9B1328691BC8}" destId="{991C414F-9AB9-4673-ABEA-813F1B489B1D}" srcOrd="1" destOrd="0" presId="urn:microsoft.com/office/officeart/2005/8/layout/pyramid1"/>
    <dgm:cxn modelId="{FE3F5EC7-4198-4A6E-90B6-14D3727BF372}" type="presParOf" srcId="{DD14B08A-39B8-459E-B06B-183AB08BA3A6}" destId="{2B7B56C0-688D-48C8-A7F8-93D1AC81E9C3}" srcOrd="3" destOrd="0" presId="urn:microsoft.com/office/officeart/2005/8/layout/pyramid1"/>
    <dgm:cxn modelId="{4A9D012B-1134-458B-AC4C-C38AEF482E64}" type="presParOf" srcId="{2B7B56C0-688D-48C8-A7F8-93D1AC81E9C3}" destId="{E184EAA7-2601-4E77-B82D-F1D9CD0292CC}" srcOrd="0" destOrd="0" presId="urn:microsoft.com/office/officeart/2005/8/layout/pyramid1"/>
    <dgm:cxn modelId="{69C63F3D-6F7F-45D2-8751-7F0358D2AEFB}" type="presParOf" srcId="{2B7B56C0-688D-48C8-A7F8-93D1AC81E9C3}" destId="{C32C2645-FD0E-4648-9037-66CC4163B452}" srcOrd="1" destOrd="0" presId="urn:microsoft.com/office/officeart/2005/8/layout/pyramid1"/>
    <dgm:cxn modelId="{2EC06610-D51E-48D5-8237-26E81FECA2A6}" type="presParOf" srcId="{DD14B08A-39B8-459E-B06B-183AB08BA3A6}" destId="{0CA8C8EC-77C5-45C0-876E-472DD2FDBA60}" srcOrd="4" destOrd="0" presId="urn:microsoft.com/office/officeart/2005/8/layout/pyramid1"/>
    <dgm:cxn modelId="{6BB272F6-84DA-4A1D-AF6B-3174B3FD7A66}" type="presParOf" srcId="{0CA8C8EC-77C5-45C0-876E-472DD2FDBA60}" destId="{DF6B7A1A-E499-4275-AA28-3BDA5548ED88}" srcOrd="0" destOrd="0" presId="urn:microsoft.com/office/officeart/2005/8/layout/pyramid1"/>
    <dgm:cxn modelId="{20C1ADA6-3667-466D-A748-CDA967A167E9}" type="presParOf" srcId="{0CA8C8EC-77C5-45C0-876E-472DD2FDBA60}" destId="{FEFBC90A-47FB-417D-9BAA-919EB0065B6D}" srcOrd="1" destOrd="0" presId="urn:microsoft.com/office/officeart/2005/8/layout/pyramid1"/>
    <dgm:cxn modelId="{EDCD0FB8-6C39-4995-95E3-E5BF110F3667}" type="presParOf" srcId="{DD14B08A-39B8-459E-B06B-183AB08BA3A6}" destId="{54686A48-DB96-488F-A466-5E58B1852950}" srcOrd="5" destOrd="0" presId="urn:microsoft.com/office/officeart/2005/8/layout/pyramid1"/>
    <dgm:cxn modelId="{47F43C73-FEBC-4554-B63E-7017504D76B1}" type="presParOf" srcId="{54686A48-DB96-488F-A466-5E58B1852950}" destId="{501A200B-171F-4004-AAB4-9F15341DC964}" srcOrd="0" destOrd="0" presId="urn:microsoft.com/office/officeart/2005/8/layout/pyramid1"/>
    <dgm:cxn modelId="{C782BABA-195B-462B-B6F4-D7D51AFC2837}" type="presParOf" srcId="{54686A48-DB96-488F-A466-5E58B1852950}" destId="{286D8B97-15F8-4025-9CDB-14D50C6B6E9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B7D03C-202C-4C29-90AA-593AC315B8A4}">
      <dsp:nvSpPr>
        <dsp:cNvPr id="0" name=""/>
        <dsp:cNvSpPr/>
      </dsp:nvSpPr>
      <dsp:spPr>
        <a:xfrm>
          <a:off x="2551627" y="0"/>
          <a:ext cx="1754744" cy="994355"/>
        </a:xfrm>
        <a:prstGeom prst="trapezoid">
          <a:avLst>
            <a:gd name="adj" fmla="val 88235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kern="1200" dirty="0">
              <a:solidFill>
                <a:schemeClr val="tx1"/>
              </a:solidFill>
            </a:rPr>
            <a:t>читамо</a:t>
          </a:r>
          <a:endParaRPr lang="en-GB" sz="2000" kern="1200" dirty="0">
            <a:solidFill>
              <a:schemeClr val="tx1"/>
            </a:solidFill>
          </a:endParaRPr>
        </a:p>
      </dsp:txBody>
      <dsp:txXfrm>
        <a:off x="2551627" y="0"/>
        <a:ext cx="1754744" cy="994355"/>
      </dsp:txXfrm>
    </dsp:sp>
    <dsp:sp modelId="{60E60728-D3D8-4443-A2E3-84B53161F94C}">
      <dsp:nvSpPr>
        <dsp:cNvPr id="0" name=""/>
        <dsp:cNvSpPr/>
      </dsp:nvSpPr>
      <dsp:spPr>
        <a:xfrm>
          <a:off x="2041302" y="994355"/>
          <a:ext cx="2775395" cy="578368"/>
        </a:xfrm>
        <a:prstGeom prst="trapezoid">
          <a:avLst>
            <a:gd name="adj" fmla="val 88235"/>
          </a:avLst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kern="1200" dirty="0">
              <a:solidFill>
                <a:schemeClr val="tx1"/>
              </a:solidFill>
            </a:rPr>
            <a:t>и слушамо</a:t>
          </a:r>
          <a:endParaRPr lang="en-GB" sz="2000" kern="1200" dirty="0">
            <a:solidFill>
              <a:schemeClr val="tx1"/>
            </a:solidFill>
          </a:endParaRPr>
        </a:p>
      </dsp:txBody>
      <dsp:txXfrm>
        <a:off x="2526996" y="994355"/>
        <a:ext cx="1804007" cy="578368"/>
      </dsp:txXfrm>
    </dsp:sp>
    <dsp:sp modelId="{2BF9C6D7-B6AC-4CBC-A748-C9EA39BC51F7}">
      <dsp:nvSpPr>
        <dsp:cNvPr id="0" name=""/>
        <dsp:cNvSpPr/>
      </dsp:nvSpPr>
      <dsp:spPr>
        <a:xfrm>
          <a:off x="1530976" y="1572724"/>
          <a:ext cx="3796046" cy="578368"/>
        </a:xfrm>
        <a:prstGeom prst="trapezoid">
          <a:avLst>
            <a:gd name="adj" fmla="val 88235"/>
          </a:avLst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kern="1200" dirty="0">
              <a:solidFill>
                <a:schemeClr val="tx1"/>
              </a:solidFill>
            </a:rPr>
            <a:t>и гледамо слике</a:t>
          </a:r>
          <a:endParaRPr lang="en-GB" sz="2000" kern="1200" dirty="0">
            <a:solidFill>
              <a:schemeClr val="tx1"/>
            </a:solidFill>
          </a:endParaRPr>
        </a:p>
      </dsp:txBody>
      <dsp:txXfrm>
        <a:off x="2195284" y="1572724"/>
        <a:ext cx="2467430" cy="578368"/>
      </dsp:txXfrm>
    </dsp:sp>
    <dsp:sp modelId="{E184EAA7-2601-4E77-B82D-F1D9CD0292CC}">
      <dsp:nvSpPr>
        <dsp:cNvPr id="0" name=""/>
        <dsp:cNvSpPr/>
      </dsp:nvSpPr>
      <dsp:spPr>
        <a:xfrm>
          <a:off x="1020651" y="2151093"/>
          <a:ext cx="4816697" cy="578368"/>
        </a:xfrm>
        <a:prstGeom prst="trapezoid">
          <a:avLst>
            <a:gd name="adj" fmla="val 88235"/>
          </a:avLst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kern="1200" dirty="0">
              <a:solidFill>
                <a:schemeClr val="tx1"/>
              </a:solidFill>
            </a:rPr>
            <a:t>и посматрамо демонстарцију</a:t>
          </a:r>
          <a:endParaRPr lang="en-GB" sz="2000" kern="1200" dirty="0">
            <a:solidFill>
              <a:schemeClr val="tx1"/>
            </a:solidFill>
          </a:endParaRPr>
        </a:p>
      </dsp:txBody>
      <dsp:txXfrm>
        <a:off x="1863573" y="2151093"/>
        <a:ext cx="3130853" cy="578368"/>
      </dsp:txXfrm>
    </dsp:sp>
    <dsp:sp modelId="{DF6B7A1A-E499-4275-AA28-3BDA5548ED88}">
      <dsp:nvSpPr>
        <dsp:cNvPr id="0" name=""/>
        <dsp:cNvSpPr/>
      </dsp:nvSpPr>
      <dsp:spPr>
        <a:xfrm>
          <a:off x="533383" y="2736333"/>
          <a:ext cx="5837348" cy="578368"/>
        </a:xfrm>
        <a:prstGeom prst="trapezoid">
          <a:avLst>
            <a:gd name="adj" fmla="val 88235"/>
          </a:avLst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kern="1200" dirty="0">
              <a:solidFill>
                <a:schemeClr val="tx1"/>
              </a:solidFill>
            </a:rPr>
            <a:t>и препричавамо</a:t>
          </a:r>
          <a:endParaRPr lang="en-GB" sz="2000" kern="1200" dirty="0">
            <a:solidFill>
              <a:schemeClr val="tx1"/>
            </a:solidFill>
          </a:endParaRPr>
        </a:p>
      </dsp:txBody>
      <dsp:txXfrm>
        <a:off x="1554919" y="2736333"/>
        <a:ext cx="3794276" cy="578368"/>
      </dsp:txXfrm>
    </dsp:sp>
    <dsp:sp modelId="{501A200B-171F-4004-AAB4-9F15341DC964}">
      <dsp:nvSpPr>
        <dsp:cNvPr id="0" name=""/>
        <dsp:cNvSpPr/>
      </dsp:nvSpPr>
      <dsp:spPr>
        <a:xfrm>
          <a:off x="0" y="3307831"/>
          <a:ext cx="6858000" cy="578368"/>
        </a:xfrm>
        <a:prstGeom prst="trapezoid">
          <a:avLst>
            <a:gd name="adj" fmla="val 88235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kern="1200" dirty="0">
              <a:solidFill>
                <a:schemeClr val="tx1"/>
              </a:solidFill>
            </a:rPr>
            <a:t>и демонстрирамо научено</a:t>
          </a:r>
          <a:endParaRPr lang="en-GB" sz="2000" kern="1200" dirty="0">
            <a:solidFill>
              <a:schemeClr val="tx1"/>
            </a:solidFill>
          </a:endParaRPr>
        </a:p>
      </dsp:txBody>
      <dsp:txXfrm>
        <a:off x="1200149" y="3307831"/>
        <a:ext cx="4457700" cy="578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E32CC-5D3B-4426-8C63-9DB9B88CE62E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34A7F-6310-4F61-BEF7-E851060EE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11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E1BC433-4101-484F-BFD2-41AA78B53C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010" y="66676"/>
            <a:ext cx="12163980" cy="5038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849" y="3872521"/>
            <a:ext cx="12174192" cy="1676400"/>
          </a:xfr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4683" y="5879507"/>
            <a:ext cx="8161468" cy="990600"/>
          </a:xfrm>
        </p:spPr>
        <p:txBody>
          <a:bodyPr/>
          <a:lstStyle>
            <a:lvl1pPr marL="0" indent="0" algn="r">
              <a:buNone/>
              <a:defRPr>
                <a:solidFill>
                  <a:srgbClr val="09B9F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C1E1B6-7E7E-4777-933A-9B69F5EF87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50400" y="1600200"/>
            <a:ext cx="983573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82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250E2BA-7B74-4701-AA16-221DC6E470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731" t="569" r="5650" b="12610"/>
          <a:stretch/>
        </p:blipFill>
        <p:spPr>
          <a:xfrm>
            <a:off x="9801982" y="1"/>
            <a:ext cx="2390017" cy="144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550400" cy="114300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 baseline="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0" y="1447800"/>
            <a:ext cx="11582400" cy="5257800"/>
          </a:xfrm>
        </p:spPr>
        <p:txBody>
          <a:bodyPr/>
          <a:lstStyle>
            <a:lvl1pPr marL="0" indent="0" algn="just">
              <a:buNone/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 dirty="0"/>
              <a:t>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36E245-A101-4E34-B3A7-16864561BE28}"/>
              </a:ext>
            </a:extLst>
          </p:cNvPr>
          <p:cNvSpPr txBox="1"/>
          <p:nvPr userDrawn="1"/>
        </p:nvSpPr>
        <p:spPr>
          <a:xfrm>
            <a:off x="11277601" y="800101"/>
            <a:ext cx="733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>
                <a:solidFill>
                  <a:schemeClr val="bg1"/>
                </a:solidFill>
              </a:rPr>
              <a:t>е-свеска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7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08313-C24C-498E-A7A1-13B5567B9DE2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AE727-9F62-4B4D-8E1E-DD54CFF7E6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4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sr.wikipedia.org/wiki/148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Рачунарска графика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0200" y="6013704"/>
            <a:ext cx="6400800" cy="838200"/>
          </a:xfrm>
        </p:spPr>
        <p:txBody>
          <a:bodyPr>
            <a:normAutofit/>
          </a:bodyPr>
          <a:lstStyle/>
          <a:p>
            <a:pPr algn="r"/>
            <a:r>
              <a:rPr lang="sr-Cyrl-RS" sz="2000" dirty="0"/>
              <a:t>Јелена Бошковић </a:t>
            </a:r>
            <a:endParaRPr lang="en-US" sz="2000" dirty="0"/>
          </a:p>
          <a:p>
            <a:pPr algn="r"/>
            <a:r>
              <a:rPr lang="sr-Cyrl-RS" sz="2000" dirty="0"/>
              <a:t>проф. Рачунарства и информатике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54862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0EBA-AB4A-4D5D-8722-1B8D25C5D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6200"/>
            <a:ext cx="8839200" cy="1143000"/>
          </a:xfrm>
        </p:spPr>
        <p:txBody>
          <a:bodyPr/>
          <a:lstStyle/>
          <a:p>
            <a:r>
              <a:rPr lang="sr-Cyrl-RS" dirty="0"/>
              <a:t>Рачунарска графика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23F5F-2B4E-4EA1-9A4D-96CB17321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0" y="1219200"/>
            <a:ext cx="3886200" cy="2209800"/>
          </a:xfrm>
        </p:spPr>
        <p:txBody>
          <a:bodyPr/>
          <a:lstStyle/>
          <a:p>
            <a:endParaRPr lang="sr-Cyrl-RS" dirty="0">
              <a:solidFill>
                <a:srgbClr val="09B9F7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rgbClr val="C00000"/>
                </a:solidFill>
              </a:rPr>
              <a:t>Векторска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sr-Cyrl-RS" sz="1600" dirty="0">
                <a:solidFill>
                  <a:srgbClr val="09B9F7"/>
                </a:solidFill>
              </a:rPr>
              <a:t>лого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sr-Cyrl-RS" sz="1600" dirty="0">
                <a:solidFill>
                  <a:srgbClr val="09B9F7"/>
                </a:solidFill>
              </a:rPr>
              <a:t>мапе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7D0EB76-3956-496D-A2A4-44B3F42253C2}"/>
              </a:ext>
            </a:extLst>
          </p:cNvPr>
          <p:cNvSpPr txBox="1">
            <a:spLocks/>
          </p:cNvSpPr>
          <p:nvPr/>
        </p:nvSpPr>
        <p:spPr>
          <a:xfrm>
            <a:off x="1752600" y="1219200"/>
            <a:ext cx="3657601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dirty="0">
                <a:solidFill>
                  <a:srgbClr val="09B9F7"/>
                </a:solidFill>
              </a:rPr>
              <a:t>Пример: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rgbClr val="C00000"/>
                </a:solidFill>
              </a:rPr>
              <a:t>Растерска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sr-Cyrl-RS" sz="1600" dirty="0">
                <a:solidFill>
                  <a:srgbClr val="09B9F7"/>
                </a:solidFill>
              </a:rPr>
              <a:t>фотографије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sr-Cyrl-RS" sz="1600" dirty="0">
                <a:solidFill>
                  <a:srgbClr val="09B9F7"/>
                </a:solidFill>
              </a:rPr>
              <a:t>реалистични цртежи</a:t>
            </a:r>
          </a:p>
          <a:p>
            <a:endParaRPr lang="sr-Cyrl-RS" dirty="0">
              <a:solidFill>
                <a:srgbClr val="09B9F7"/>
              </a:solidFill>
            </a:endParaRPr>
          </a:p>
          <a:p>
            <a:endParaRPr lang="sr-Cyrl-RS" dirty="0">
              <a:solidFill>
                <a:srgbClr val="09B9F7"/>
              </a:solidFill>
            </a:endParaRPr>
          </a:p>
          <a:p>
            <a:endParaRPr lang="en-GB" dirty="0">
              <a:solidFill>
                <a:srgbClr val="09B9F7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247980-1091-4715-BCC3-FE2B6A5A2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224" y="3410856"/>
            <a:ext cx="3243353" cy="32433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D3098A-33F7-48C0-81E5-F45737E04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724828"/>
            <a:ext cx="4462659" cy="26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45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0EBA-AB4A-4D5D-8722-1B8D25C5D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6200"/>
            <a:ext cx="8839200" cy="1143000"/>
          </a:xfrm>
        </p:spPr>
        <p:txBody>
          <a:bodyPr/>
          <a:lstStyle/>
          <a:p>
            <a:r>
              <a:rPr lang="sr-Cyrl-RS" dirty="0"/>
              <a:t>Рачунарска графика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23F5F-2B4E-4EA1-9A4D-96CB17321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0" y="1295400"/>
            <a:ext cx="4190999" cy="1828800"/>
          </a:xfrm>
        </p:spPr>
        <p:txBody>
          <a:bodyPr/>
          <a:lstStyle/>
          <a:p>
            <a:endParaRPr lang="sr-Cyrl-RS" dirty="0">
              <a:solidFill>
                <a:srgbClr val="09B9F7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rgbClr val="C00000"/>
                </a:solidFill>
              </a:rPr>
              <a:t>Векторска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sr-Cyrl-RS" sz="1600" dirty="0">
                <a:solidFill>
                  <a:srgbClr val="09B9F7"/>
                </a:solidFill>
              </a:rPr>
              <a:t>при приказу на монитору она се конвертује у растерску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7D0EB76-3956-496D-A2A4-44B3F42253C2}"/>
              </a:ext>
            </a:extLst>
          </p:cNvPr>
          <p:cNvSpPr txBox="1">
            <a:spLocks/>
          </p:cNvSpPr>
          <p:nvPr/>
        </p:nvSpPr>
        <p:spPr>
          <a:xfrm>
            <a:off x="1752600" y="1219200"/>
            <a:ext cx="4343401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dirty="0">
                <a:solidFill>
                  <a:srgbClr val="09B9F7"/>
                </a:solidFill>
              </a:rPr>
              <a:t>Мане: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rgbClr val="C00000"/>
                </a:solidFill>
              </a:rPr>
              <a:t>Растерска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sr-Cyrl-RS" sz="1600" dirty="0">
                <a:solidFill>
                  <a:srgbClr val="09B9F7"/>
                </a:solidFill>
              </a:rPr>
              <a:t>повећавањем слика губи на квалитету</a:t>
            </a:r>
          </a:p>
          <a:p>
            <a:endParaRPr lang="sr-Cyrl-RS" dirty="0">
              <a:solidFill>
                <a:srgbClr val="09B9F7"/>
              </a:solidFill>
            </a:endParaRPr>
          </a:p>
          <a:p>
            <a:endParaRPr lang="sr-Cyrl-RS" dirty="0">
              <a:solidFill>
                <a:srgbClr val="09B9F7"/>
              </a:solidFill>
            </a:endParaRPr>
          </a:p>
          <a:p>
            <a:endParaRPr lang="en-GB" dirty="0">
              <a:solidFill>
                <a:srgbClr val="09B9F7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AF17C0-F69C-45C4-9A9E-AA26F70F3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1" y="3830783"/>
            <a:ext cx="610552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27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0EBA-AB4A-4D5D-8722-1B8D25C5D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-1"/>
            <a:ext cx="8839200" cy="1115291"/>
          </a:xfrm>
        </p:spPr>
        <p:txBody>
          <a:bodyPr/>
          <a:lstStyle/>
          <a:p>
            <a:r>
              <a:rPr lang="sr-Cyrl-RS" dirty="0"/>
              <a:t>Рачунарска графика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23F5F-2B4E-4EA1-9A4D-96CB17321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801" y="1219200"/>
            <a:ext cx="3886200" cy="5638800"/>
          </a:xfrm>
        </p:spPr>
        <p:txBody>
          <a:bodyPr>
            <a:normAutofit lnSpcReduction="10000"/>
          </a:bodyPr>
          <a:lstStyle/>
          <a:p>
            <a:endParaRPr lang="sr-Cyrl-RS" dirty="0">
              <a:solidFill>
                <a:srgbClr val="09B9F7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rgbClr val="C00000"/>
                </a:solidFill>
              </a:rPr>
              <a:t>Векторска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FF0000"/>
                </a:solidFill>
              </a:rPr>
              <a:t>SVG </a:t>
            </a:r>
            <a:r>
              <a:rPr lang="en-GB" sz="1600" dirty="0">
                <a:solidFill>
                  <a:srgbClr val="09B9F7"/>
                </a:solidFill>
              </a:rPr>
              <a:t>(Scalable Vector Graphics) – </a:t>
            </a:r>
            <a:r>
              <a:rPr lang="sr-Cyrl-RS" sz="1600" dirty="0">
                <a:solidFill>
                  <a:srgbClr val="09B9F7"/>
                </a:solidFill>
              </a:rPr>
              <a:t>формат намењени веб страницама;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sr-Cyrl-RS" sz="1600" dirty="0">
              <a:solidFill>
                <a:srgbClr val="09B9F7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FF0000"/>
                </a:solidFill>
              </a:rPr>
              <a:t>PS </a:t>
            </a:r>
            <a:r>
              <a:rPr lang="en-GB" sz="1600" dirty="0">
                <a:solidFill>
                  <a:srgbClr val="09B9F7"/>
                </a:solidFill>
              </a:rPr>
              <a:t>(PostScript) </a:t>
            </a:r>
            <a:r>
              <a:rPr lang="sr-Cyrl-RS" sz="1600" dirty="0">
                <a:solidFill>
                  <a:srgbClr val="09B9F7"/>
                </a:solidFill>
              </a:rPr>
              <a:t>и </a:t>
            </a:r>
            <a:r>
              <a:rPr lang="en-GB" sz="1600" dirty="0">
                <a:solidFill>
                  <a:srgbClr val="09B9F7"/>
                </a:solidFill>
              </a:rPr>
              <a:t>PDF (Portable Document Format) - </a:t>
            </a:r>
            <a:r>
              <a:rPr lang="sr-Cyrl-RS" sz="1600" dirty="0">
                <a:solidFill>
                  <a:srgbClr val="09B9F7"/>
                </a:solidFill>
              </a:rPr>
              <a:t>формат који се користи за запис докумената намењених за читање на екрану и штампање. Подржава чување и растерских слика;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sr-Cyrl-RS" sz="1600" dirty="0">
              <a:solidFill>
                <a:srgbClr val="09B9F7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FF0000"/>
                </a:solidFill>
              </a:rPr>
              <a:t>AI </a:t>
            </a:r>
            <a:r>
              <a:rPr lang="en-GB" sz="1600" dirty="0">
                <a:solidFill>
                  <a:srgbClr val="09B9F7"/>
                </a:solidFill>
              </a:rPr>
              <a:t>– </a:t>
            </a:r>
            <a:r>
              <a:rPr lang="sr-Cyrl-RS" sz="1600" dirty="0">
                <a:solidFill>
                  <a:srgbClr val="09B9F7"/>
                </a:solidFill>
              </a:rPr>
              <a:t>формат који користи програм </a:t>
            </a:r>
            <a:r>
              <a:rPr lang="en-GB" sz="1600" dirty="0">
                <a:solidFill>
                  <a:srgbClr val="09B9F7"/>
                </a:solidFill>
              </a:rPr>
              <a:t>Adobe Illustrator;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9B9F7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FF0000"/>
                </a:solidFill>
              </a:rPr>
              <a:t>CDR </a:t>
            </a:r>
            <a:r>
              <a:rPr lang="en-GB" sz="1600" dirty="0">
                <a:solidFill>
                  <a:srgbClr val="09B9F7"/>
                </a:solidFill>
              </a:rPr>
              <a:t>(CorelDraw) - </a:t>
            </a:r>
            <a:r>
              <a:rPr lang="sr-Cyrl-RS" sz="1600" dirty="0">
                <a:solidFill>
                  <a:srgbClr val="09B9F7"/>
                </a:solidFill>
              </a:rPr>
              <a:t>формат који користи програм </a:t>
            </a:r>
            <a:r>
              <a:rPr lang="en-GB" sz="1600" dirty="0">
                <a:solidFill>
                  <a:srgbClr val="09B9F7"/>
                </a:solidFill>
              </a:rPr>
              <a:t>CorelDraw;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9B9F7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FF0000"/>
                </a:solidFill>
              </a:rPr>
              <a:t>DWG</a:t>
            </a:r>
            <a:r>
              <a:rPr lang="en-GB" sz="1600" dirty="0">
                <a:solidFill>
                  <a:srgbClr val="09B9F7"/>
                </a:solidFill>
              </a:rPr>
              <a:t> </a:t>
            </a:r>
            <a:r>
              <a:rPr lang="sr-Cyrl-RS" sz="1600" dirty="0">
                <a:solidFill>
                  <a:srgbClr val="09B9F7"/>
                </a:solidFill>
              </a:rPr>
              <a:t>или </a:t>
            </a:r>
            <a:r>
              <a:rPr lang="en-GB" sz="1600" b="1" dirty="0">
                <a:solidFill>
                  <a:srgbClr val="FF0000"/>
                </a:solidFill>
              </a:rPr>
              <a:t>DHF</a:t>
            </a:r>
            <a:r>
              <a:rPr lang="en-GB" sz="1600" dirty="0">
                <a:solidFill>
                  <a:srgbClr val="09B9F7"/>
                </a:solidFill>
              </a:rPr>
              <a:t> (AutoCAD) - </a:t>
            </a:r>
            <a:r>
              <a:rPr lang="sr-Cyrl-RS" sz="1600" dirty="0">
                <a:solidFill>
                  <a:srgbClr val="09B9F7"/>
                </a:solidFill>
              </a:rPr>
              <a:t>формат који користи програм </a:t>
            </a:r>
            <a:r>
              <a:rPr lang="en-GB" sz="1600" dirty="0">
                <a:solidFill>
                  <a:srgbClr val="09B9F7"/>
                </a:solidFill>
              </a:rPr>
              <a:t>AutoCAD</a:t>
            </a:r>
            <a:endParaRPr lang="sr-Cyrl-RS" sz="1600" dirty="0">
              <a:solidFill>
                <a:srgbClr val="09B9F7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7D0EB76-3956-496D-A2A4-44B3F42253C2}"/>
              </a:ext>
            </a:extLst>
          </p:cNvPr>
          <p:cNvSpPr txBox="1">
            <a:spLocks/>
          </p:cNvSpPr>
          <p:nvPr/>
        </p:nvSpPr>
        <p:spPr>
          <a:xfrm>
            <a:off x="1524001" y="1101436"/>
            <a:ext cx="5257801" cy="57565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dirty="0">
                <a:solidFill>
                  <a:srgbClr val="09B9F7"/>
                </a:solidFill>
              </a:rPr>
              <a:t>Типови датотека: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rgbClr val="C00000"/>
                </a:solidFill>
              </a:rPr>
              <a:t>Растерска</a:t>
            </a:r>
          </a:p>
          <a:p>
            <a:pPr marL="539750" lvl="1" indent="-34290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FF0000"/>
                </a:solidFill>
              </a:rPr>
              <a:t>RAW </a:t>
            </a:r>
            <a:r>
              <a:rPr lang="en-US" sz="1600" dirty="0">
                <a:solidFill>
                  <a:srgbClr val="09B9F7"/>
                </a:solidFill>
              </a:rPr>
              <a:t> - “</a:t>
            </a:r>
            <a:r>
              <a:rPr lang="sr-Cyrl-RS" sz="1600" dirty="0">
                <a:solidFill>
                  <a:srgbClr val="09B9F7"/>
                </a:solidFill>
              </a:rPr>
              <a:t>сирова“ слика са фотоапарата, без икакве компресије или редукције квалитета слике;</a:t>
            </a:r>
          </a:p>
          <a:p>
            <a:pPr marL="539750" lvl="1" indent="-34290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FF0000"/>
                </a:solidFill>
              </a:rPr>
              <a:t>BMP</a:t>
            </a:r>
            <a:r>
              <a:rPr lang="en-GB" sz="1600" dirty="0">
                <a:solidFill>
                  <a:srgbClr val="09B9F7"/>
                </a:solidFill>
              </a:rPr>
              <a:t> (bitmap) </a:t>
            </a:r>
            <a:r>
              <a:rPr lang="sr-Cyrl-RS" sz="1600" dirty="0">
                <a:solidFill>
                  <a:srgbClr val="09B9F7"/>
                </a:solidFill>
              </a:rPr>
              <a:t> - чува се са одговарајућем бројем битова о сваком пикселу, без икакве компресије;</a:t>
            </a:r>
          </a:p>
          <a:p>
            <a:pPr marL="539750" lvl="1" indent="-34290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FF0000"/>
                </a:solidFill>
              </a:rPr>
              <a:t>GIF</a:t>
            </a:r>
            <a:r>
              <a:rPr lang="en-GB" sz="1600" dirty="0">
                <a:solidFill>
                  <a:srgbClr val="09B9F7"/>
                </a:solidFill>
              </a:rPr>
              <a:t> (Graphics Interchange Format) </a:t>
            </a:r>
            <a:r>
              <a:rPr lang="sr-Cyrl-RS" sz="1600" dirty="0">
                <a:solidFill>
                  <a:srgbClr val="09B9F7"/>
                </a:solidFill>
              </a:rPr>
              <a:t>8-битна палета, (2</a:t>
            </a:r>
            <a:r>
              <a:rPr lang="sr-Cyrl-RS" sz="1600" baseline="30000" dirty="0">
                <a:solidFill>
                  <a:srgbClr val="09B9F7"/>
                </a:solidFill>
              </a:rPr>
              <a:t>8</a:t>
            </a:r>
            <a:r>
              <a:rPr lang="sr-Cyrl-RS" sz="1600" dirty="0">
                <a:solidFill>
                  <a:srgbClr val="09B9F7"/>
                </a:solidFill>
              </a:rPr>
              <a:t>=256 боја ), пр. дијаграми, геометријски облици, и логотипи. Подржава анимације.</a:t>
            </a:r>
          </a:p>
          <a:p>
            <a:pPr marL="539750" lvl="1" indent="-342900">
              <a:buFont typeface="Arial" panose="020B0604020202020204" pitchFamily="34" charset="0"/>
              <a:buChar char="•"/>
            </a:pPr>
            <a:endParaRPr lang="sr-Cyrl-RS" sz="1600" dirty="0">
              <a:solidFill>
                <a:srgbClr val="09B9F7"/>
              </a:solidFill>
            </a:endParaRPr>
          </a:p>
          <a:p>
            <a:pPr marL="539750" lvl="1" indent="-34290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FF0000"/>
                </a:solidFill>
              </a:rPr>
              <a:t>JPEG </a:t>
            </a:r>
            <a:r>
              <a:rPr lang="en-GB" sz="1600" dirty="0">
                <a:solidFill>
                  <a:srgbClr val="09B9F7"/>
                </a:solidFill>
              </a:rPr>
              <a:t>(Joint Photographic Experts Group) </a:t>
            </a:r>
            <a:r>
              <a:rPr lang="sr-Cyrl-RS" sz="1600" dirty="0">
                <a:solidFill>
                  <a:srgbClr val="09B9F7"/>
                </a:solidFill>
              </a:rPr>
              <a:t>је компресовани формат слика са губицима (уштеда на нијансама које око не региструје). Најчешћи формат слике на Интернету.</a:t>
            </a:r>
          </a:p>
          <a:p>
            <a:pPr marL="539750" lvl="1" indent="-342900">
              <a:buFont typeface="Arial" panose="020B0604020202020204" pitchFamily="34" charset="0"/>
              <a:buChar char="•"/>
            </a:pPr>
            <a:endParaRPr lang="sr-Cyrl-RS" sz="1600" dirty="0">
              <a:solidFill>
                <a:srgbClr val="09B9F7"/>
              </a:solidFill>
            </a:endParaRPr>
          </a:p>
          <a:p>
            <a:pPr marL="539750" lvl="1" indent="-34290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FF0000"/>
                </a:solidFill>
              </a:rPr>
              <a:t>PNG </a:t>
            </a:r>
            <a:r>
              <a:rPr lang="en-GB" sz="1600" dirty="0">
                <a:solidFill>
                  <a:srgbClr val="09B9F7"/>
                </a:solidFill>
              </a:rPr>
              <a:t>(Portable Network Graphics) </a:t>
            </a:r>
            <a:r>
              <a:rPr lang="sr-Cyrl-RS" sz="1600" dirty="0">
                <a:solidFill>
                  <a:srgbClr val="09B9F7"/>
                </a:solidFill>
              </a:rPr>
              <a:t>- компресија без губитка, 24-битна дубину боја;</a:t>
            </a:r>
          </a:p>
          <a:p>
            <a:pPr marL="539750" lvl="1" indent="-34290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FF0000"/>
                </a:solidFill>
              </a:rPr>
              <a:t>TIFF </a:t>
            </a:r>
            <a:r>
              <a:rPr lang="sr-Cyrl-RS" sz="1600" dirty="0">
                <a:solidFill>
                  <a:srgbClr val="09B9F7"/>
                </a:solidFill>
              </a:rPr>
              <a:t>или </a:t>
            </a:r>
            <a:r>
              <a:rPr lang="en-GB" sz="1600" b="1" dirty="0">
                <a:solidFill>
                  <a:srgbClr val="09B9F7"/>
                </a:solidFill>
              </a:rPr>
              <a:t>TIF</a:t>
            </a:r>
            <a:r>
              <a:rPr lang="en-US" sz="1600" dirty="0">
                <a:solidFill>
                  <a:srgbClr val="09B9F7"/>
                </a:solidFill>
              </a:rPr>
              <a:t> </a:t>
            </a:r>
            <a:r>
              <a:rPr lang="en-GB" sz="1600" dirty="0">
                <a:solidFill>
                  <a:srgbClr val="09B9F7"/>
                </a:solidFill>
              </a:rPr>
              <a:t>(Tagged Image File Format) </a:t>
            </a:r>
            <a:r>
              <a:rPr lang="sr-Cyrl-RS" sz="1600" dirty="0">
                <a:solidFill>
                  <a:srgbClr val="09B9F7"/>
                </a:solidFill>
              </a:rPr>
              <a:t>компресија без губитка, 24-битна и 48-битна дубина боја; за штампу великих плаката, високо квалитетних каталога и сл.</a:t>
            </a:r>
            <a:endParaRPr lang="en-GB" dirty="0">
              <a:solidFill>
                <a:srgbClr val="09B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075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0EBA-AB4A-4D5D-8722-1B8D25C5D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6200"/>
            <a:ext cx="8839200" cy="1143000"/>
          </a:xfrm>
        </p:spPr>
        <p:txBody>
          <a:bodyPr/>
          <a:lstStyle/>
          <a:p>
            <a:r>
              <a:rPr lang="sr-Cyrl-RS" dirty="0"/>
              <a:t>Рачунарска графика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23F5F-2B4E-4EA1-9A4D-96CB17321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401" y="1295400"/>
            <a:ext cx="3657600" cy="2133600"/>
          </a:xfrm>
        </p:spPr>
        <p:txBody>
          <a:bodyPr/>
          <a:lstStyle/>
          <a:p>
            <a:endParaRPr lang="sr-Cyrl-RS" dirty="0">
              <a:solidFill>
                <a:srgbClr val="09B9F7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rgbClr val="C00000"/>
                </a:solidFill>
              </a:rPr>
              <a:t>Векторска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9B9F7"/>
                </a:solidFill>
              </a:rPr>
              <a:t>Corel Draw</a:t>
            </a:r>
            <a:endParaRPr lang="sr-Cyrl-RS" sz="1600" dirty="0">
              <a:solidFill>
                <a:srgbClr val="09B9F7"/>
              </a:solidFill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9B9F7"/>
                </a:solidFill>
              </a:rPr>
              <a:t>Adobe Illustrator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9B9F7"/>
                </a:solidFill>
              </a:rPr>
              <a:t>Inkscape</a:t>
            </a:r>
            <a:r>
              <a:rPr lang="sr-Cyrl-RS" sz="1600" dirty="0">
                <a:solidFill>
                  <a:srgbClr val="09B9F7"/>
                </a:solidFill>
              </a:rPr>
              <a:t> - бесплатан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7D0EB76-3956-496D-A2A4-44B3F42253C2}"/>
              </a:ext>
            </a:extLst>
          </p:cNvPr>
          <p:cNvSpPr txBox="1">
            <a:spLocks/>
          </p:cNvSpPr>
          <p:nvPr/>
        </p:nvSpPr>
        <p:spPr>
          <a:xfrm>
            <a:off x="1752600" y="1219200"/>
            <a:ext cx="3657601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dirty="0">
                <a:solidFill>
                  <a:srgbClr val="09B9F7"/>
                </a:solidFill>
              </a:rPr>
              <a:t>Програми: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rgbClr val="C00000"/>
                </a:solidFill>
              </a:rPr>
              <a:t>Растерска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9B9F7"/>
                </a:solidFill>
              </a:rPr>
              <a:t>Photo Shop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9B9F7"/>
                </a:solidFill>
              </a:rPr>
              <a:t>Gimp - </a:t>
            </a:r>
            <a:r>
              <a:rPr lang="sr-Cyrl-RS" sz="1600" dirty="0">
                <a:solidFill>
                  <a:srgbClr val="09B9F7"/>
                </a:solidFill>
              </a:rPr>
              <a:t>бесплатан</a:t>
            </a:r>
          </a:p>
          <a:p>
            <a:endParaRPr lang="sr-Cyrl-RS" dirty="0">
              <a:solidFill>
                <a:srgbClr val="09B9F7"/>
              </a:solidFill>
            </a:endParaRPr>
          </a:p>
          <a:p>
            <a:endParaRPr lang="sr-Cyrl-RS" dirty="0">
              <a:solidFill>
                <a:srgbClr val="09B9F7"/>
              </a:solidFill>
            </a:endParaRPr>
          </a:p>
          <a:p>
            <a:endParaRPr lang="en-GB" dirty="0">
              <a:solidFill>
                <a:srgbClr val="09B9F7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CBDE92-AAA3-47DA-818C-3943EEDB5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1" y="3657601"/>
            <a:ext cx="2143125" cy="2143125"/>
          </a:xfrm>
          <a:prstGeom prst="rect">
            <a:avLst/>
          </a:prstGeom>
        </p:spPr>
      </p:pic>
      <p:pic>
        <p:nvPicPr>
          <p:cNvPr id="1026" name="Picture 2" descr="Инкскејп — Википедија">
            <a:extLst>
              <a:ext uri="{FF2B5EF4-FFF2-40B4-BE49-F238E27FC236}">
                <a16:creationId xmlns:a16="http://schemas.microsoft.com/office/drawing/2014/main" id="{23648F49-20C9-4821-A64B-D8D3342A3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892" y="3657601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A3A41F-1D4E-4676-A838-F4FA249EACB4}"/>
              </a:ext>
            </a:extLst>
          </p:cNvPr>
          <p:cNvSpPr txBox="1"/>
          <p:nvPr/>
        </p:nvSpPr>
        <p:spPr>
          <a:xfrm>
            <a:off x="2745799" y="6107669"/>
            <a:ext cx="16833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gimp.org</a:t>
            </a:r>
            <a:r>
              <a:rPr lang="en-GB" dirty="0"/>
              <a:t>/</a:t>
            </a:r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6C9BC7-28E2-4EDF-B3E9-9D714021A842}"/>
              </a:ext>
            </a:extLst>
          </p:cNvPr>
          <p:cNvSpPr txBox="1"/>
          <p:nvPr/>
        </p:nvSpPr>
        <p:spPr>
          <a:xfrm>
            <a:off x="8679943" y="6125434"/>
            <a:ext cx="16954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inkscape.org</a:t>
            </a:r>
            <a:r>
              <a:rPr lang="en-GB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69053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0EBA-AB4A-4D5D-8722-1B8D25C5D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6200"/>
            <a:ext cx="8839200" cy="1143000"/>
          </a:xfrm>
        </p:spPr>
        <p:txBody>
          <a:bodyPr/>
          <a:lstStyle/>
          <a:p>
            <a:r>
              <a:rPr lang="sr-Cyrl-RS" dirty="0"/>
              <a:t>Боје на рачунару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23F5F-2B4E-4EA1-9A4D-96CB17321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2796" y="1383791"/>
            <a:ext cx="3886200" cy="2057401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CMYK</a:t>
            </a:r>
            <a:endParaRPr lang="sr-Cyrl-RS" dirty="0">
              <a:solidFill>
                <a:srgbClr val="C00000"/>
              </a:solidFill>
            </a:endParaRPr>
          </a:p>
          <a:p>
            <a:pPr marL="549275" indent="-285750">
              <a:buFont typeface="Arial" panose="020B0604020202020204" pitchFamily="34" charset="0"/>
              <a:buChar char="•"/>
            </a:pPr>
            <a:r>
              <a:rPr lang="sr-Cyrl-RS" sz="1800" dirty="0">
                <a:solidFill>
                  <a:srgbClr val="09B9F7"/>
                </a:solidFill>
              </a:rPr>
              <a:t>Користи се за слике које се штампају.</a:t>
            </a:r>
          </a:p>
          <a:p>
            <a:pPr marL="549275" indent="-285750">
              <a:buFont typeface="Arial" panose="020B0604020202020204" pitchFamily="34" charset="0"/>
              <a:buChar char="•"/>
            </a:pPr>
            <a:r>
              <a:rPr lang="sr-Cyrl-RS" sz="1800" dirty="0">
                <a:solidFill>
                  <a:srgbClr val="09B9F7"/>
                </a:solidFill>
              </a:rPr>
              <a:t>Основне боје:  </a:t>
            </a:r>
          </a:p>
          <a:p>
            <a:pPr marL="1292225"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C</a:t>
            </a:r>
            <a:r>
              <a:rPr lang="en-US" sz="1400" dirty="0">
                <a:solidFill>
                  <a:srgbClr val="09B9F7"/>
                </a:solidFill>
              </a:rPr>
              <a:t>- </a:t>
            </a:r>
            <a:r>
              <a:rPr lang="sr-Cyrl-RS" sz="1400" dirty="0">
                <a:solidFill>
                  <a:srgbClr val="09B9F7"/>
                </a:solidFill>
              </a:rPr>
              <a:t>цијанин, - упија црвену</a:t>
            </a:r>
          </a:p>
          <a:p>
            <a:pPr marL="1292225"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M</a:t>
            </a:r>
            <a:r>
              <a:rPr lang="en-US" sz="1400" dirty="0">
                <a:solidFill>
                  <a:srgbClr val="09B9F7"/>
                </a:solidFill>
              </a:rPr>
              <a:t> - </a:t>
            </a:r>
            <a:r>
              <a:rPr lang="sr-Cyrl-RS" sz="1400" dirty="0">
                <a:solidFill>
                  <a:srgbClr val="09B9F7"/>
                </a:solidFill>
              </a:rPr>
              <a:t>магента – упија зелену</a:t>
            </a:r>
          </a:p>
          <a:p>
            <a:pPr marL="1292225"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Y</a:t>
            </a:r>
            <a:r>
              <a:rPr lang="en-US" sz="1400" dirty="0">
                <a:solidFill>
                  <a:srgbClr val="09B9F7"/>
                </a:solidFill>
              </a:rPr>
              <a:t> -</a:t>
            </a:r>
            <a:r>
              <a:rPr lang="sr-Cyrl-RS" sz="1400" dirty="0">
                <a:solidFill>
                  <a:srgbClr val="09B9F7"/>
                </a:solidFill>
              </a:rPr>
              <a:t>жута – упија плаву</a:t>
            </a:r>
          </a:p>
          <a:p>
            <a:pPr marL="1292225" lvl="1">
              <a:buFont typeface="Arial" panose="020B0604020202020204" pitchFamily="34" charset="0"/>
              <a:buChar char="•"/>
            </a:pPr>
            <a:r>
              <a:rPr lang="sr-Cyrl-RS" sz="1400" dirty="0">
                <a:solidFill>
                  <a:srgbClr val="09B9F7"/>
                </a:solidFill>
              </a:rPr>
              <a:t>црна</a:t>
            </a:r>
            <a:endParaRPr lang="en-US" sz="1400" dirty="0">
              <a:solidFill>
                <a:srgbClr val="09B9F7"/>
              </a:solidFill>
            </a:endParaRPr>
          </a:p>
          <a:p>
            <a:pPr marL="360363"/>
            <a:endParaRPr lang="en-US" dirty="0">
              <a:solidFill>
                <a:srgbClr val="09B9F7"/>
              </a:solidFill>
            </a:endParaRPr>
          </a:p>
          <a:p>
            <a:endParaRPr lang="sr-Cyrl-RS" dirty="0">
              <a:solidFill>
                <a:srgbClr val="C000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7D0EB76-3956-496D-A2A4-44B3F42253C2}"/>
              </a:ext>
            </a:extLst>
          </p:cNvPr>
          <p:cNvSpPr txBox="1">
            <a:spLocks/>
          </p:cNvSpPr>
          <p:nvPr/>
        </p:nvSpPr>
        <p:spPr>
          <a:xfrm>
            <a:off x="1082524" y="1231392"/>
            <a:ext cx="503786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RGB</a:t>
            </a:r>
            <a:endParaRPr lang="sr-Cyrl-RS" dirty="0">
              <a:solidFill>
                <a:srgbClr val="C00000"/>
              </a:solidFill>
            </a:endParaRPr>
          </a:p>
          <a:p>
            <a:pPr marL="549275" indent="-285750">
              <a:buFont typeface="Arial" panose="020B0604020202020204" pitchFamily="34" charset="0"/>
              <a:buChar char="•"/>
            </a:pPr>
            <a:r>
              <a:rPr lang="sr-Cyrl-RS" sz="1400" dirty="0">
                <a:solidFill>
                  <a:srgbClr val="09B9F7"/>
                </a:solidFill>
              </a:rPr>
              <a:t>Користи се за слике које се приказују на екрану.</a:t>
            </a:r>
          </a:p>
          <a:p>
            <a:pPr marL="549275" indent="-285750">
              <a:buFont typeface="Arial" panose="020B0604020202020204" pitchFamily="34" charset="0"/>
              <a:buChar char="•"/>
            </a:pPr>
            <a:r>
              <a:rPr lang="sr-Cyrl-RS" sz="1400" dirty="0">
                <a:solidFill>
                  <a:srgbClr val="09B9F7"/>
                </a:solidFill>
              </a:rPr>
              <a:t>Основне боје:  црвена, зелена-плава </a:t>
            </a:r>
            <a:endParaRPr lang="en-US" sz="1400" dirty="0">
              <a:solidFill>
                <a:srgbClr val="09B9F7"/>
              </a:solidFill>
            </a:endParaRPr>
          </a:p>
          <a:p>
            <a:pPr marL="360363"/>
            <a:r>
              <a:rPr lang="en-US" sz="1400" dirty="0">
                <a:solidFill>
                  <a:srgbClr val="09B9F7"/>
                </a:solidFill>
              </a:rPr>
              <a:t>              </a:t>
            </a:r>
            <a:r>
              <a:rPr lang="sr-Cyrl-RS" sz="1400" dirty="0">
                <a:solidFill>
                  <a:srgbClr val="09B9F7"/>
                </a:solidFill>
              </a:rPr>
              <a:t>(</a:t>
            </a:r>
            <a:r>
              <a:rPr lang="en-US" sz="1400" dirty="0">
                <a:solidFill>
                  <a:srgbClr val="FF0000"/>
                </a:solidFill>
              </a:rPr>
              <a:t>R</a:t>
            </a:r>
            <a:r>
              <a:rPr lang="en-US" sz="1400" dirty="0">
                <a:solidFill>
                  <a:srgbClr val="09B9F7"/>
                </a:solidFill>
              </a:rPr>
              <a:t>ed – </a:t>
            </a:r>
            <a:r>
              <a:rPr lang="en-US" sz="1400" dirty="0">
                <a:solidFill>
                  <a:srgbClr val="FF0000"/>
                </a:solidFill>
              </a:rPr>
              <a:t>G</a:t>
            </a:r>
            <a:r>
              <a:rPr lang="en-US" sz="1400" dirty="0">
                <a:solidFill>
                  <a:srgbClr val="09B9F7"/>
                </a:solidFill>
              </a:rPr>
              <a:t>reen –</a:t>
            </a:r>
            <a:r>
              <a:rPr lang="en-US" sz="1400" dirty="0">
                <a:solidFill>
                  <a:srgbClr val="FF0000"/>
                </a:solidFill>
              </a:rPr>
              <a:t>B</a:t>
            </a:r>
            <a:r>
              <a:rPr lang="en-US" sz="1400" dirty="0">
                <a:solidFill>
                  <a:srgbClr val="09B9F7"/>
                </a:solidFill>
              </a:rPr>
              <a:t>lue)</a:t>
            </a:r>
            <a:endParaRPr lang="sr-Cyrl-RS" sz="1400" dirty="0">
              <a:solidFill>
                <a:srgbClr val="09B9F7"/>
              </a:solidFill>
            </a:endParaRPr>
          </a:p>
          <a:p>
            <a:pPr marL="539750" indent="-285750">
              <a:buFont typeface="Arial" panose="020B0604020202020204" pitchFamily="34" charset="0"/>
              <a:buChar char="•"/>
            </a:pPr>
            <a:r>
              <a:rPr lang="sr-Cyrl-RS" sz="1400" dirty="0">
                <a:solidFill>
                  <a:srgbClr val="09B9F7"/>
                </a:solidFill>
              </a:rPr>
              <a:t>Боја пиксела дефинисана количином све три боје</a:t>
            </a:r>
          </a:p>
          <a:p>
            <a:pPr marL="254000"/>
            <a:r>
              <a:rPr lang="sr-Cyrl-RS" sz="1400" dirty="0">
                <a:solidFill>
                  <a:srgbClr val="09B9F7"/>
                </a:solidFill>
              </a:rPr>
              <a:t>       пр. </a:t>
            </a:r>
            <a:endParaRPr lang="en-US" sz="1400" dirty="0">
              <a:solidFill>
                <a:srgbClr val="09B9F7"/>
              </a:solidFill>
            </a:endParaRPr>
          </a:p>
          <a:p>
            <a:pPr marL="360363"/>
            <a:endParaRPr lang="en-US" sz="1400" dirty="0">
              <a:solidFill>
                <a:srgbClr val="09B9F7"/>
              </a:solidFill>
            </a:endParaRPr>
          </a:p>
          <a:p>
            <a:pPr marL="646113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9B9F7"/>
              </a:solidFill>
            </a:endParaRPr>
          </a:p>
          <a:p>
            <a:pPr marL="360363"/>
            <a:endParaRPr lang="sr-Cyrl-RS" sz="1400" dirty="0">
              <a:solidFill>
                <a:srgbClr val="09B9F7"/>
              </a:solidFill>
            </a:endParaRPr>
          </a:p>
          <a:p>
            <a:endParaRPr lang="sr-Cyrl-RS" dirty="0">
              <a:solidFill>
                <a:srgbClr val="09B9F7"/>
              </a:solidFill>
            </a:endParaRPr>
          </a:p>
          <a:p>
            <a:endParaRPr lang="en-GB" dirty="0">
              <a:solidFill>
                <a:srgbClr val="09B9F7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BDFE193-2B0A-4511-8B8E-226546534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184" y="2983993"/>
            <a:ext cx="2431906" cy="121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E42E05-8469-4B94-A38D-B995C8C951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032" b="36508"/>
          <a:stretch/>
        </p:blipFill>
        <p:spPr>
          <a:xfrm>
            <a:off x="8212352" y="4923872"/>
            <a:ext cx="1847088" cy="18058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5F378B-C037-4823-B34D-DA106600D4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915" t="3000" b="36001"/>
          <a:stretch/>
        </p:blipFill>
        <p:spPr>
          <a:xfrm>
            <a:off x="2377926" y="4828086"/>
            <a:ext cx="1988777" cy="187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01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0EBA-AB4A-4D5D-8722-1B8D25C5D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6200"/>
            <a:ext cx="8839200" cy="1143000"/>
          </a:xfrm>
        </p:spPr>
        <p:txBody>
          <a:bodyPr/>
          <a:lstStyle/>
          <a:p>
            <a:r>
              <a:rPr lang="sr-Cyrl-RS" dirty="0"/>
              <a:t>Квалитет растерске слике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F694D1F-9BD0-4284-9035-5CD4B3F6CE7F}"/>
              </a:ext>
            </a:extLst>
          </p:cNvPr>
          <p:cNvSpPr txBox="1">
            <a:spLocks/>
          </p:cNvSpPr>
          <p:nvPr/>
        </p:nvSpPr>
        <p:spPr>
          <a:xfrm>
            <a:off x="914400" y="1219200"/>
            <a:ext cx="105918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FF0000"/>
                </a:solidFill>
                <a:latin typeface="Source Sans Pro" panose="020B0503030403020204" pitchFamily="34" charset="0"/>
              </a:rPr>
              <a:t>Резолуција</a:t>
            </a:r>
            <a:r>
              <a:rPr lang="ru-RU" sz="1800" dirty="0">
                <a:solidFill>
                  <a:srgbClr val="09B9F7"/>
                </a:solidFill>
                <a:latin typeface="Source Sans Pro" panose="020B0503030403020204" pitchFamily="34" charset="0"/>
              </a:rPr>
              <a:t> представља </a:t>
            </a:r>
            <a:r>
              <a:rPr lang="ru-RU" sz="1800" b="1" dirty="0">
                <a:solidFill>
                  <a:srgbClr val="09B9F7"/>
                </a:solidFill>
                <a:latin typeface="Source Sans Pro" panose="020B0503030403020204" pitchFamily="34" charset="0"/>
              </a:rPr>
              <a:t>број пиксела слике по јединици дужине</a:t>
            </a:r>
            <a:r>
              <a:rPr lang="ru-RU" sz="1800" dirty="0">
                <a:solidFill>
                  <a:srgbClr val="09B9F7"/>
                </a:solidFill>
                <a:latin typeface="Source Sans Pro" panose="020B0503030403020204" pitchFamily="34" charset="0"/>
              </a:rPr>
              <a:t>.</a:t>
            </a:r>
          </a:p>
          <a:p>
            <a:pPr marL="549275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9B9F7"/>
                </a:solidFill>
                <a:latin typeface="Source Sans Pro" panose="020B0503030403020204" pitchFamily="34" charset="0"/>
              </a:rPr>
              <a:t>Резолуција дигиталних фотоапарата обично се изражава у мегапикселима (милионима пиксела)</a:t>
            </a:r>
            <a:r>
              <a:rPr lang="en-US" sz="1800" dirty="0">
                <a:solidFill>
                  <a:srgbClr val="09B9F7"/>
                </a:solidFill>
                <a:latin typeface="Source Sans Pro" panose="020B0503030403020204" pitchFamily="34" charset="0"/>
              </a:rPr>
              <a:t> </a:t>
            </a:r>
            <a:r>
              <a:rPr lang="sr-Cyrl-RS" sz="1800" dirty="0">
                <a:solidFill>
                  <a:srgbClr val="09B9F7"/>
                </a:solidFill>
                <a:latin typeface="Source Sans Pro" panose="020B0503030403020204" pitchFamily="34" charset="0"/>
              </a:rPr>
              <a:t>– </a:t>
            </a:r>
            <a:r>
              <a:rPr lang="sr-Cyrl-RS" sz="1800" b="1" dirty="0">
                <a:solidFill>
                  <a:srgbClr val="09B9F7"/>
                </a:solidFill>
                <a:latin typeface="Source Sans Pro" panose="020B0503030403020204" pitchFamily="34" charset="0"/>
              </a:rPr>
              <a:t>укупан број пиксела</a:t>
            </a:r>
            <a:r>
              <a:rPr lang="ru-RU" sz="1800" dirty="0">
                <a:solidFill>
                  <a:srgbClr val="09B9F7"/>
                </a:solidFill>
                <a:latin typeface="Source Sans Pro" panose="020B0503030403020204" pitchFamily="34" charset="0"/>
              </a:rPr>
              <a:t>.</a:t>
            </a:r>
          </a:p>
          <a:p>
            <a:pPr marL="549275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9B9F7"/>
                </a:solidFill>
                <a:latin typeface="Source Sans Pro" panose="020B0503030403020204" pitchFamily="34" charset="0"/>
              </a:rPr>
              <a:t>Резолуција  монитора се изражава у броју пиксела по јединици дужине – обично у </a:t>
            </a:r>
            <a:r>
              <a:rPr lang="ru-RU" sz="1800" b="1" dirty="0">
                <a:solidFill>
                  <a:srgbClr val="09B9F7"/>
                </a:solidFill>
                <a:latin typeface="Source Sans Pro" panose="020B0503030403020204" pitchFamily="34" charset="0"/>
              </a:rPr>
              <a:t>броју пиксела по инчу (ppi)</a:t>
            </a:r>
            <a:r>
              <a:rPr lang="ru-RU" sz="1800" dirty="0">
                <a:solidFill>
                  <a:srgbClr val="09B9F7"/>
                </a:solidFill>
                <a:latin typeface="Source Sans Pro" panose="020B0503030403020204" pitchFamily="34" charset="0"/>
              </a:rPr>
              <a:t>. </a:t>
            </a:r>
          </a:p>
          <a:p>
            <a:pPr marL="549275" indent="-285750"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09B9F7"/>
              </a:solidFill>
              <a:latin typeface="Source Sans Pro" panose="020B0503030403020204" pitchFamily="34" charset="0"/>
            </a:endParaRPr>
          </a:p>
          <a:p>
            <a:pPr marL="549275" indent="-285750">
              <a:buFont typeface="Arial" panose="020B0604020202020204" pitchFamily="34" charset="0"/>
              <a:buChar char="•"/>
            </a:pPr>
            <a:r>
              <a:rPr lang="sr-Cyrl-RS" sz="1800" b="1" dirty="0">
                <a:solidFill>
                  <a:srgbClr val="FF0000"/>
                </a:solidFill>
              </a:rPr>
              <a:t>Дубина боје </a:t>
            </a:r>
            <a:r>
              <a:rPr lang="sr-Cyrl-RS" sz="1800" dirty="0">
                <a:solidFill>
                  <a:srgbClr val="09B9F7"/>
                </a:solidFill>
              </a:rPr>
              <a:t>зависи од броја бајтова одвојених за приказ сваке од три </a:t>
            </a:r>
            <a:r>
              <a:rPr lang="en-US" sz="1800" dirty="0">
                <a:solidFill>
                  <a:srgbClr val="09B9F7"/>
                </a:solidFill>
              </a:rPr>
              <a:t>RGB </a:t>
            </a:r>
            <a:r>
              <a:rPr lang="sr-Cyrl-RS" sz="1800" dirty="0">
                <a:solidFill>
                  <a:srgbClr val="09B9F7"/>
                </a:solidFill>
              </a:rPr>
              <a:t>копмоненте</a:t>
            </a:r>
            <a:endParaRPr lang="en-US" sz="1800" dirty="0">
              <a:solidFill>
                <a:srgbClr val="09B9F7"/>
              </a:solidFill>
            </a:endParaRPr>
          </a:p>
          <a:p>
            <a:pPr marL="263525"/>
            <a:r>
              <a:rPr lang="en-US" sz="1800" dirty="0">
                <a:solidFill>
                  <a:srgbClr val="09B9F7"/>
                </a:solidFill>
              </a:rPr>
              <a:t>     </a:t>
            </a:r>
            <a:r>
              <a:rPr lang="sr-Cyrl-RS" sz="1800" dirty="0">
                <a:solidFill>
                  <a:srgbClr val="09B9F7"/>
                </a:solidFill>
              </a:rPr>
              <a:t>пр. 8 - битна слика: 1</a:t>
            </a:r>
            <a:r>
              <a:rPr lang="en-US" sz="1800" dirty="0">
                <a:solidFill>
                  <a:srgbClr val="09B9F7"/>
                </a:solidFill>
              </a:rPr>
              <a:t> B </a:t>
            </a:r>
            <a:r>
              <a:rPr lang="sr-Cyrl-RS" sz="1800" dirty="0">
                <a:solidFill>
                  <a:srgbClr val="09B9F7"/>
                </a:solidFill>
              </a:rPr>
              <a:t> = 8 </a:t>
            </a:r>
            <a:r>
              <a:rPr lang="en-US" sz="1800" dirty="0">
                <a:solidFill>
                  <a:srgbClr val="09B9F7"/>
                </a:solidFill>
              </a:rPr>
              <a:t>b</a:t>
            </a:r>
            <a:r>
              <a:rPr lang="sr-Cyrl-RS" sz="1800" dirty="0">
                <a:solidFill>
                  <a:srgbClr val="09B9F7"/>
                </a:solidFill>
              </a:rPr>
              <a:t> = 2</a:t>
            </a:r>
            <a:r>
              <a:rPr lang="sr-Cyrl-RS" sz="1800" baseline="30000" dirty="0">
                <a:solidFill>
                  <a:srgbClr val="09B9F7"/>
                </a:solidFill>
              </a:rPr>
              <a:t>8 </a:t>
            </a:r>
            <a:r>
              <a:rPr lang="sr-Cyrl-RS" sz="1800" dirty="0">
                <a:solidFill>
                  <a:srgbClr val="09B9F7"/>
                </a:solidFill>
              </a:rPr>
              <a:t> =256 боја</a:t>
            </a:r>
          </a:p>
          <a:p>
            <a:pPr marL="263525"/>
            <a:r>
              <a:rPr lang="ru-RU" sz="1800" dirty="0">
                <a:solidFill>
                  <a:srgbClr val="09B9F7"/>
                </a:solidFill>
                <a:latin typeface="Source Sans Pro" panose="020B0503030403020204" pitchFamily="34" charset="0"/>
              </a:rPr>
              <a:t>Данас су у употреби формати растерских слика са 1 битом (2 боје) до 32 бита (4G боја) по пикселу за опис боје.</a:t>
            </a:r>
          </a:p>
          <a:p>
            <a:pPr marL="263525"/>
            <a:endParaRPr lang="ru-RU" sz="1800" dirty="0">
              <a:solidFill>
                <a:srgbClr val="09B9F7"/>
              </a:solidFill>
              <a:latin typeface="Source Sans Pro" panose="020B0503030403020204" pitchFamily="34" charset="0"/>
            </a:endParaRPr>
          </a:p>
          <a:p>
            <a:pPr marL="539750" indent="-274638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FF0000"/>
                </a:solidFill>
                <a:latin typeface="Source Sans Pro" panose="020B0503030403020204" pitchFamily="34" charset="0"/>
              </a:rPr>
              <a:t>Компресија</a:t>
            </a:r>
            <a:r>
              <a:rPr lang="ru-RU" sz="1800" dirty="0">
                <a:solidFill>
                  <a:srgbClr val="09B9F7"/>
                </a:solidFill>
                <a:latin typeface="Source Sans Pro" panose="020B0503030403020204" pitchFamily="34" charset="0"/>
              </a:rPr>
              <a:t> - </a:t>
            </a:r>
            <a:r>
              <a:rPr lang="ru-RU" sz="1100" dirty="0">
                <a:solidFill>
                  <a:srgbClr val="09B9F7"/>
                </a:solidFill>
                <a:latin typeface="Source Sans Pro" panose="020B0503030403020204" pitchFamily="34" charset="0"/>
              </a:rPr>
              <a:t>слике  које имају високе резолуције заузимају велику количину меморије. </a:t>
            </a:r>
          </a:p>
          <a:p>
            <a:pPr marL="712788" indent="-447675"/>
            <a:r>
              <a:rPr lang="ru-RU" sz="1100" dirty="0">
                <a:solidFill>
                  <a:srgbClr val="09B9F7"/>
                </a:solidFill>
                <a:latin typeface="Source Sans Pro" panose="020B0503030403020204" pitchFamily="34" charset="0"/>
              </a:rPr>
              <a:t>На пр. 12 мегапиксела (12.000.000 пиксела)  са 24-битном  дубином боје заузимају 36 MB меморије.</a:t>
            </a:r>
          </a:p>
          <a:p>
            <a:pPr marL="712788" indent="-447675"/>
            <a:endParaRPr lang="ru-RU" sz="1100" dirty="0">
              <a:solidFill>
                <a:srgbClr val="09B9F7"/>
              </a:solidFill>
              <a:latin typeface="Source Sans Pro" panose="020B0503030403020204" pitchFamily="34" charset="0"/>
            </a:endParaRPr>
          </a:p>
          <a:p>
            <a:pPr marL="712788" indent="-447675"/>
            <a:r>
              <a:rPr lang="ru-RU" sz="1100" dirty="0">
                <a:solidFill>
                  <a:srgbClr val="09B9F7"/>
                </a:solidFill>
                <a:latin typeface="Source Sans Pro" panose="020B0503030403020204" pitchFamily="34" charset="0"/>
              </a:rPr>
              <a:t>Да би се смањила количина меморије развијене су различите технике компресије дигиталне слике (промена начина памћења слике). </a:t>
            </a:r>
          </a:p>
          <a:p>
            <a:pPr marL="712788" indent="-447675"/>
            <a:r>
              <a:rPr lang="ru-RU" sz="1100" dirty="0">
                <a:solidFill>
                  <a:srgbClr val="09B9F7"/>
                </a:solidFill>
                <a:latin typeface="Source Sans Pro" panose="020B0503030403020204" pitchFamily="34" charset="0"/>
              </a:rPr>
              <a:t>Најчешће коришћене компресије дигиталне слике су:</a:t>
            </a:r>
          </a:p>
          <a:p>
            <a:pPr marL="712788" lvl="1" indent="-447675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Source Sans Pro" panose="020B0503030403020204" pitchFamily="34" charset="0"/>
              </a:rPr>
              <a:t>компресија без губитака </a:t>
            </a:r>
            <a:r>
              <a:rPr lang="ru-RU" sz="1400" dirty="0">
                <a:solidFill>
                  <a:srgbClr val="09B9F7"/>
                </a:solidFill>
                <a:latin typeface="Source Sans Pro" panose="020B0503030403020204" pitchFamily="34" charset="0"/>
              </a:rPr>
              <a:t>(lossless) – врши се смањење величине датотеке без смањења квалитета слике, а то значи да се компримована слика може декопмримовати тако да буде идентична оригиналу. Ова врста компресије се користи се кад је квалитет слике важнији од величине датотеке.</a:t>
            </a:r>
          </a:p>
          <a:p>
            <a:pPr marL="712788" lvl="1" indent="-447675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09B9F7"/>
              </a:solidFill>
              <a:latin typeface="Source Sans Pro" panose="020B0503030403020204" pitchFamily="34" charset="0"/>
            </a:endParaRPr>
          </a:p>
          <a:p>
            <a:pPr marL="712788" lvl="1" indent="-447675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Source Sans Pro" panose="020B0503030403020204" pitchFamily="34" charset="0"/>
              </a:rPr>
              <a:t>компресија са губитком података </a:t>
            </a:r>
            <a:r>
              <a:rPr lang="ru-RU" sz="1400" dirty="0">
                <a:solidFill>
                  <a:srgbClr val="09B9F7"/>
                </a:solidFill>
                <a:latin typeface="Source Sans Pro" panose="020B0503030403020204" pitchFamily="34" charset="0"/>
              </a:rPr>
              <a:t>(lossy) - врши се смањење величине датотеке тако што се неки подаци губе приликом компресије и декомпресије, зато што се сматрају визулено небитним. Ово је тип компресије који полазну слику замењује врло сличном, ослањајући се на то да људско око најчешће није у стању да примети разлику. При томе, у специфичном начину записивања слике који се користи, за ту сличну слику је потребно много мање меморије.</a:t>
            </a:r>
          </a:p>
          <a:p>
            <a:pPr marL="549275" indent="-285750"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09B9F7"/>
              </a:solidFill>
              <a:latin typeface="Source Sans Pro" panose="020B0503030403020204" pitchFamily="34" charset="0"/>
            </a:endParaRPr>
          </a:p>
          <a:p>
            <a:pPr marL="263525"/>
            <a:endParaRPr lang="en-US" sz="1400" dirty="0">
              <a:solidFill>
                <a:srgbClr val="09B9F7"/>
              </a:solidFill>
            </a:endParaRPr>
          </a:p>
          <a:p>
            <a:pPr marL="360363"/>
            <a:endParaRPr lang="en-US" sz="1400" dirty="0">
              <a:solidFill>
                <a:srgbClr val="09B9F7"/>
              </a:solidFill>
            </a:endParaRPr>
          </a:p>
          <a:p>
            <a:pPr marL="646113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9B9F7"/>
              </a:solidFill>
            </a:endParaRPr>
          </a:p>
          <a:p>
            <a:pPr marL="360363"/>
            <a:endParaRPr lang="sr-Cyrl-RS" sz="1400" dirty="0">
              <a:solidFill>
                <a:srgbClr val="09B9F7"/>
              </a:solidFill>
            </a:endParaRPr>
          </a:p>
          <a:p>
            <a:endParaRPr lang="sr-Cyrl-RS" dirty="0">
              <a:solidFill>
                <a:srgbClr val="09B9F7"/>
              </a:solidFill>
            </a:endParaRPr>
          </a:p>
          <a:p>
            <a:endParaRPr lang="en-GB" dirty="0">
              <a:solidFill>
                <a:srgbClr val="09B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391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32162-5FDA-4830-9C27-86B5498AF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62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Значај визуелног: </a:t>
            </a:r>
            <a:br>
              <a:rPr lang="sr-Cyrl-RS" dirty="0"/>
            </a:br>
            <a:r>
              <a:rPr lang="sr-Cyrl-RS" dirty="0"/>
              <a:t>Како се информишемо?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D582B-CDA0-4789-AD1A-96ED92BE1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26889"/>
            <a:ext cx="10972800" cy="2590800"/>
          </a:xfrm>
        </p:spPr>
        <p:txBody>
          <a:bodyPr/>
          <a:lstStyle/>
          <a:p>
            <a:r>
              <a:rPr lang="sr-Cyrl-RS" dirty="0">
                <a:solidFill>
                  <a:srgbClr val="09B9F7"/>
                </a:solidFill>
              </a:rPr>
              <a:t>Прогноза времена за Земун. Очекује се умерено облачно време, са максималном дневном температуром од 31°С. Могућност за падавине се процењује на 10%, влажност ваздуха 49%, а ветар ће дувати брзином од 8км/ч.</a:t>
            </a:r>
            <a:endParaRPr lang="en-GB" dirty="0">
              <a:solidFill>
                <a:srgbClr val="09B9F7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D16CEF-E85B-495D-8787-D816B16A4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814" y="4532930"/>
            <a:ext cx="3958372" cy="209647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164C384-1656-48C3-AB88-025097311D9A}"/>
              </a:ext>
            </a:extLst>
          </p:cNvPr>
          <p:cNvSpPr txBox="1">
            <a:spLocks/>
          </p:cNvSpPr>
          <p:nvPr/>
        </p:nvSpPr>
        <p:spPr>
          <a:xfrm>
            <a:off x="2124456" y="1246632"/>
            <a:ext cx="79248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Cyrl-RS" dirty="0">
                <a:solidFill>
                  <a:srgbClr val="DF3321"/>
                </a:solidFill>
              </a:rPr>
              <a:t>Слика говори 1000 речи</a:t>
            </a:r>
            <a:endParaRPr lang="en-GB" dirty="0">
              <a:solidFill>
                <a:srgbClr val="DF33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410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7541D-183E-4438-9F36-AFDFE7D61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6200"/>
            <a:ext cx="7924800" cy="1143000"/>
          </a:xfrm>
        </p:spPr>
        <p:txBody>
          <a:bodyPr/>
          <a:lstStyle/>
          <a:p>
            <a:r>
              <a:rPr lang="sr-Cyrl-RS" dirty="0"/>
              <a:t>Значај визуелног: Како учимо?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6AAB963-5012-4336-BB21-E6C406B984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0403477"/>
              </p:ext>
            </p:extLst>
          </p:nvPr>
        </p:nvGraphicFramePr>
        <p:xfrm>
          <a:off x="2971800" y="2057400"/>
          <a:ext cx="6858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B8E90BF-13A9-41D9-A8FF-32A7D0441CA2}"/>
              </a:ext>
            </a:extLst>
          </p:cNvPr>
          <p:cNvSpPr txBox="1">
            <a:spLocks/>
          </p:cNvSpPr>
          <p:nvPr/>
        </p:nvSpPr>
        <p:spPr>
          <a:xfrm>
            <a:off x="2133600" y="1219200"/>
            <a:ext cx="79248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Cyrl-RS" dirty="0">
                <a:solidFill>
                  <a:srgbClr val="09B9F7"/>
                </a:solidFill>
              </a:rPr>
              <a:t>Дејлова пирамида учења :</a:t>
            </a:r>
          </a:p>
          <a:p>
            <a:pPr marL="0" indent="0" algn="ctr">
              <a:buNone/>
            </a:pPr>
            <a:r>
              <a:rPr lang="sr-Cyrl-RS" dirty="0">
                <a:solidFill>
                  <a:srgbClr val="DF3321"/>
                </a:solidFill>
              </a:rPr>
              <a:t>Проценат наученог зависно од врсте учења</a:t>
            </a:r>
          </a:p>
          <a:p>
            <a:pPr marL="0" indent="0">
              <a:buNone/>
            </a:pPr>
            <a:endParaRPr lang="en-GB" dirty="0">
              <a:solidFill>
                <a:srgbClr val="09B9F7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6121A6-3E5B-4832-8CF5-7B7761D0293F}"/>
              </a:ext>
            </a:extLst>
          </p:cNvPr>
          <p:cNvSpPr txBox="1">
            <a:spLocks/>
          </p:cNvSpPr>
          <p:nvPr/>
        </p:nvSpPr>
        <p:spPr>
          <a:xfrm>
            <a:off x="2133600" y="2362200"/>
            <a:ext cx="7924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dirty="0">
                <a:solidFill>
                  <a:srgbClr val="09B9F7"/>
                </a:solidFill>
              </a:rPr>
              <a:t>10%</a:t>
            </a:r>
          </a:p>
          <a:p>
            <a:pPr marL="0" indent="0">
              <a:buNone/>
            </a:pPr>
            <a:endParaRPr lang="en-GB" dirty="0">
              <a:solidFill>
                <a:srgbClr val="09B9F7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537533D-D1F4-48A9-AE04-B311EA7DA25D}"/>
              </a:ext>
            </a:extLst>
          </p:cNvPr>
          <p:cNvSpPr txBox="1">
            <a:spLocks/>
          </p:cNvSpPr>
          <p:nvPr/>
        </p:nvSpPr>
        <p:spPr>
          <a:xfrm>
            <a:off x="2164080" y="2971800"/>
            <a:ext cx="7924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dirty="0">
                <a:solidFill>
                  <a:srgbClr val="09B9F7"/>
                </a:solidFill>
              </a:rPr>
              <a:t>20%</a:t>
            </a:r>
          </a:p>
          <a:p>
            <a:pPr marL="0" indent="0">
              <a:buNone/>
            </a:pPr>
            <a:endParaRPr lang="en-GB" dirty="0">
              <a:solidFill>
                <a:srgbClr val="09B9F7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753C44-2766-4036-8A82-1DB1EF9F3450}"/>
              </a:ext>
            </a:extLst>
          </p:cNvPr>
          <p:cNvSpPr txBox="1">
            <a:spLocks/>
          </p:cNvSpPr>
          <p:nvPr/>
        </p:nvSpPr>
        <p:spPr>
          <a:xfrm>
            <a:off x="2164080" y="3581400"/>
            <a:ext cx="7924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dirty="0">
                <a:solidFill>
                  <a:srgbClr val="09B9F7"/>
                </a:solidFill>
              </a:rPr>
              <a:t>30%</a:t>
            </a:r>
          </a:p>
          <a:p>
            <a:pPr marL="0" indent="0">
              <a:buNone/>
            </a:pPr>
            <a:endParaRPr lang="en-GB" dirty="0">
              <a:solidFill>
                <a:srgbClr val="09B9F7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1FB1A9A-CB27-48DD-96A0-C59AF9429BF9}"/>
              </a:ext>
            </a:extLst>
          </p:cNvPr>
          <p:cNvSpPr txBox="1">
            <a:spLocks/>
          </p:cNvSpPr>
          <p:nvPr/>
        </p:nvSpPr>
        <p:spPr>
          <a:xfrm>
            <a:off x="2164080" y="4191000"/>
            <a:ext cx="7924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dirty="0">
                <a:solidFill>
                  <a:srgbClr val="09B9F7"/>
                </a:solidFill>
              </a:rPr>
              <a:t>50%</a:t>
            </a:r>
          </a:p>
          <a:p>
            <a:pPr marL="0" indent="0">
              <a:buNone/>
            </a:pPr>
            <a:endParaRPr lang="en-GB" dirty="0">
              <a:solidFill>
                <a:srgbClr val="09B9F7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106758B-022A-4692-8216-AB47D62F6D25}"/>
              </a:ext>
            </a:extLst>
          </p:cNvPr>
          <p:cNvSpPr txBox="1">
            <a:spLocks/>
          </p:cNvSpPr>
          <p:nvPr/>
        </p:nvSpPr>
        <p:spPr>
          <a:xfrm>
            <a:off x="2164080" y="4800600"/>
            <a:ext cx="7924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dirty="0">
                <a:solidFill>
                  <a:srgbClr val="09B9F7"/>
                </a:solidFill>
              </a:rPr>
              <a:t>70%</a:t>
            </a:r>
          </a:p>
          <a:p>
            <a:pPr marL="0" indent="0">
              <a:buNone/>
            </a:pPr>
            <a:endParaRPr lang="en-GB" dirty="0">
              <a:solidFill>
                <a:srgbClr val="09B9F7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A9D6464-30E8-45E0-BD3C-F9B4960E94DC}"/>
              </a:ext>
            </a:extLst>
          </p:cNvPr>
          <p:cNvSpPr txBox="1">
            <a:spLocks/>
          </p:cNvSpPr>
          <p:nvPr/>
        </p:nvSpPr>
        <p:spPr>
          <a:xfrm>
            <a:off x="2164080" y="5372100"/>
            <a:ext cx="7924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dirty="0">
                <a:solidFill>
                  <a:srgbClr val="09B9F7"/>
                </a:solidFill>
              </a:rPr>
              <a:t>90%</a:t>
            </a:r>
          </a:p>
          <a:p>
            <a:pPr marL="0" indent="0">
              <a:buNone/>
            </a:pPr>
            <a:endParaRPr lang="en-GB" dirty="0">
              <a:solidFill>
                <a:srgbClr val="09B9F7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8F200B-01F7-4725-B3C6-DA3557556228}"/>
              </a:ext>
            </a:extLst>
          </p:cNvPr>
          <p:cNvSpPr txBox="1">
            <a:spLocks/>
          </p:cNvSpPr>
          <p:nvPr/>
        </p:nvSpPr>
        <p:spPr>
          <a:xfrm>
            <a:off x="457200" y="6105144"/>
            <a:ext cx="11734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Cyrl-RS" dirty="0">
                <a:solidFill>
                  <a:srgbClr val="09B9F7"/>
                </a:solidFill>
              </a:rPr>
              <a:t>Закључак: при учењу користити раличите медије (текст, слика, видео), </a:t>
            </a:r>
          </a:p>
          <a:p>
            <a:pPr marL="0" indent="0" algn="ctr">
              <a:buNone/>
            </a:pPr>
            <a:r>
              <a:rPr lang="sr-Cyrl-RS" dirty="0">
                <a:solidFill>
                  <a:srgbClr val="09B9F7"/>
                </a:solidFill>
              </a:rPr>
              <a:t>визуелизацију (замишљање), практичан рад – демонстрацију.</a:t>
            </a:r>
          </a:p>
          <a:p>
            <a:pPr marL="0" indent="0">
              <a:buNone/>
            </a:pPr>
            <a:endParaRPr lang="en-GB" dirty="0">
              <a:solidFill>
                <a:srgbClr val="09B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34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D54CA-DE0F-4E86-9D38-9223D7291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381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Значај визуелног: Како купујемо?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DC23E-AA8D-46B3-8B23-5785BC183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292" y="2362200"/>
            <a:ext cx="4471416" cy="3886200"/>
          </a:xfrm>
        </p:spPr>
        <p:txBody>
          <a:bodyPr/>
          <a:lstStyle/>
          <a:p>
            <a:pPr algn="ctr"/>
            <a:r>
              <a:rPr lang="sr-Cyrl-RS" b="1" dirty="0">
                <a:solidFill>
                  <a:srgbClr val="DF3321"/>
                </a:solidFill>
              </a:rPr>
              <a:t>Графички дизајн</a:t>
            </a:r>
            <a:r>
              <a:rPr lang="sr-Cyrl-RS" dirty="0">
                <a:solidFill>
                  <a:srgbClr val="09B9F7"/>
                </a:solidFill>
              </a:rPr>
              <a:t>:</a:t>
            </a:r>
          </a:p>
          <a:p>
            <a:pPr algn="ctr"/>
            <a:r>
              <a:rPr lang="sr-Cyrl-RS" dirty="0">
                <a:solidFill>
                  <a:srgbClr val="09B9F7"/>
                </a:solidFill>
              </a:rPr>
              <a:t>Поред односе квалитета и цене производа, одлуку који ћемо производ купити доносимо и на основу изгледа производа.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EDF4D2-163A-4103-AF85-302FADE13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84" b="97631" l="2752" r="977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67800" y="1447800"/>
            <a:ext cx="1907804" cy="51720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8189B9-C28A-4DCF-AAE1-A3E098A0D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1371600"/>
            <a:ext cx="1703622" cy="517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27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D54CA-DE0F-4E86-9D38-9223D7291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0" y="12735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Значај визуелног: Како купујемо?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DC23E-AA8D-46B3-8B23-5785BC183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1650" y="1382508"/>
            <a:ext cx="8686800" cy="2294826"/>
          </a:xfrm>
        </p:spPr>
        <p:txBody>
          <a:bodyPr/>
          <a:lstStyle/>
          <a:p>
            <a:pPr algn="ctr"/>
            <a:r>
              <a:rPr lang="sr-Cyrl-RS" b="1" dirty="0">
                <a:solidFill>
                  <a:srgbClr val="DF3321"/>
                </a:solidFill>
              </a:rPr>
              <a:t>Бренд</a:t>
            </a:r>
            <a:r>
              <a:rPr lang="sr-Cyrl-RS" dirty="0">
                <a:solidFill>
                  <a:srgbClr val="09B9F7"/>
                </a:solidFill>
              </a:rPr>
              <a:t>:</a:t>
            </a:r>
          </a:p>
          <a:p>
            <a:pPr algn="ctr"/>
            <a:r>
              <a:rPr lang="sr-Cyrl-RS" dirty="0">
                <a:solidFill>
                  <a:srgbClr val="09B9F7"/>
                </a:solidFill>
              </a:rPr>
              <a:t>Одлуку који ћемо производ купити доносимо и на основу  бренда – име производа.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9D7DED-543B-4B5C-ADFE-E3BC323ECF19}"/>
              </a:ext>
            </a:extLst>
          </p:cNvPr>
          <p:cNvSpPr txBox="1"/>
          <p:nvPr/>
        </p:nvSpPr>
        <p:spPr>
          <a:xfrm>
            <a:off x="1743456" y="6135470"/>
            <a:ext cx="24825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9B9F7"/>
                </a:solidFill>
              </a:rPr>
              <a:t>Balenciaga </a:t>
            </a:r>
            <a:r>
              <a:rPr lang="sr-Cyrl-RS" b="1" dirty="0">
                <a:solidFill>
                  <a:srgbClr val="09B9F7"/>
                </a:solidFill>
              </a:rPr>
              <a:t>торба, </a:t>
            </a:r>
          </a:p>
          <a:p>
            <a:r>
              <a:rPr lang="sr-Cyrl-RS" b="1" dirty="0">
                <a:solidFill>
                  <a:srgbClr val="09B9F7"/>
                </a:solidFill>
              </a:rPr>
              <a:t>$ 2 090</a:t>
            </a:r>
            <a:endParaRPr lang="en-GB" dirty="0">
              <a:solidFill>
                <a:srgbClr val="09B9F7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F2B0AE-073D-4440-8281-5CFB61FC08AB}"/>
              </a:ext>
            </a:extLst>
          </p:cNvPr>
          <p:cNvSpPr txBox="1"/>
          <p:nvPr/>
        </p:nvSpPr>
        <p:spPr>
          <a:xfrm>
            <a:off x="7907274" y="6084311"/>
            <a:ext cx="24825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r-Cyrl-RS" b="1" dirty="0">
                <a:solidFill>
                  <a:srgbClr val="09B9F7"/>
                </a:solidFill>
              </a:rPr>
              <a:t>торба „крмача“</a:t>
            </a:r>
          </a:p>
          <a:p>
            <a:pPr algn="r"/>
            <a:r>
              <a:rPr lang="sr-Cyrl-RS" b="1" dirty="0">
                <a:solidFill>
                  <a:srgbClr val="09B9F7"/>
                </a:solidFill>
              </a:rPr>
              <a:t>400 дин</a:t>
            </a:r>
            <a:endParaRPr lang="en-GB" dirty="0">
              <a:solidFill>
                <a:srgbClr val="09B9F7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24DBAB-9C97-42F4-BFE8-33262A25E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421" y="3341110"/>
            <a:ext cx="3409950" cy="2743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1FCF63-8F6C-4E47-870C-7CB843E7F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80" y="2923876"/>
            <a:ext cx="3352800" cy="323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3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D54CA-DE0F-4E86-9D38-9223D7291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632" y="152400"/>
            <a:ext cx="7391400" cy="1143000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Значај визуелног: Како купујемо?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DC23E-AA8D-46B3-8B23-5785BC183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1650" y="1382508"/>
            <a:ext cx="8686800" cy="1143000"/>
          </a:xfrm>
        </p:spPr>
        <p:txBody>
          <a:bodyPr>
            <a:normAutofit lnSpcReduction="10000"/>
          </a:bodyPr>
          <a:lstStyle/>
          <a:p>
            <a:pPr algn="ctr"/>
            <a:r>
              <a:rPr lang="sr-Cyrl-RS" b="1" dirty="0">
                <a:solidFill>
                  <a:srgbClr val="DF3321"/>
                </a:solidFill>
              </a:rPr>
              <a:t>Лого</a:t>
            </a:r>
            <a:r>
              <a:rPr lang="sr-Cyrl-RS" dirty="0">
                <a:solidFill>
                  <a:srgbClr val="09B9F7"/>
                </a:solidFill>
              </a:rPr>
              <a:t>:</a:t>
            </a:r>
          </a:p>
          <a:p>
            <a:pPr algn="ctr"/>
            <a:r>
              <a:rPr lang="sr-Cyrl-RS" dirty="0">
                <a:solidFill>
                  <a:srgbClr val="09B9F7"/>
                </a:solidFill>
              </a:rPr>
              <a:t>Заштитни знак производа.</a:t>
            </a:r>
          </a:p>
          <a:p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B8EA8B-C7DA-4188-AD14-D5E694379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940197"/>
            <a:ext cx="2087463" cy="23608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9D9801F-7BD4-4F9D-B1AE-DF2D0AA07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444" y="2941637"/>
            <a:ext cx="2052888" cy="23608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7F5B20-10DE-4AF9-A574-C62C6846D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553" y="2941637"/>
            <a:ext cx="1800225" cy="23608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C00EFD3-A793-41F5-8AEF-7D348A9F46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022" b="17448"/>
          <a:stretch/>
        </p:blipFill>
        <p:spPr>
          <a:xfrm>
            <a:off x="9524999" y="2961533"/>
            <a:ext cx="1800225" cy="234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78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57BA9-E80D-4CE9-BC4D-9F98FE04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76200"/>
            <a:ext cx="8686800" cy="1143000"/>
          </a:xfrm>
        </p:spPr>
        <p:txBody>
          <a:bodyPr/>
          <a:lstStyle/>
          <a:p>
            <a:r>
              <a:rPr lang="sr-Cyrl-RS" dirty="0"/>
              <a:t>Графика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C93530-9365-47ED-8F07-B883D22924C7}"/>
              </a:ext>
            </a:extLst>
          </p:cNvPr>
          <p:cNvSpPr txBox="1"/>
          <p:nvPr/>
        </p:nvSpPr>
        <p:spPr>
          <a:xfrm>
            <a:off x="1066800" y="3466681"/>
            <a:ext cx="2667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9B9F7"/>
                </a:solidFill>
              </a:rPr>
              <a:t>"Кинески коњ"</a:t>
            </a:r>
            <a:r>
              <a:rPr lang="ru-RU" sz="1400" dirty="0">
                <a:solidFill>
                  <a:srgbClr val="09B9F7"/>
                </a:solidFill>
              </a:rPr>
              <a:t> </a:t>
            </a:r>
          </a:p>
          <a:p>
            <a:r>
              <a:rPr lang="ru-RU" sz="1400" dirty="0">
                <a:solidFill>
                  <a:srgbClr val="09B9F7"/>
                </a:solidFill>
              </a:rPr>
              <a:t>пећина Ласко, Француска </a:t>
            </a:r>
          </a:p>
          <a:p>
            <a:r>
              <a:rPr lang="ru-RU" sz="1400" dirty="0">
                <a:solidFill>
                  <a:srgbClr val="09B9F7"/>
                </a:solidFill>
              </a:rPr>
              <a:t>14 000. п. н. е.</a:t>
            </a:r>
            <a:endParaRPr lang="en-GB" sz="1400" dirty="0">
              <a:solidFill>
                <a:srgbClr val="09B9F7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142EB0F-AF15-4449-B647-2B3BBEF443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21" y="1659224"/>
            <a:ext cx="2175595" cy="163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043D19D-4EAF-4B30-99C2-C7CBAF7CF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609" y="1663709"/>
            <a:ext cx="2667000" cy="167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2FB9F4-A35E-4B70-B9B8-E6509BA0B5E2}"/>
              </a:ext>
            </a:extLst>
          </p:cNvPr>
          <p:cNvSpPr txBox="1"/>
          <p:nvPr/>
        </p:nvSpPr>
        <p:spPr>
          <a:xfrm>
            <a:off x="5257800" y="3429000"/>
            <a:ext cx="21336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9B9F7"/>
                </a:solidFill>
              </a:rPr>
              <a:t>"</a:t>
            </a:r>
            <a:r>
              <a:rPr lang="ru-RU" sz="1400" dirty="0">
                <a:solidFill>
                  <a:srgbClr val="09B9F7"/>
                </a:solidFill>
              </a:rPr>
              <a:t>Мерење срца на ваги</a:t>
            </a:r>
            <a:r>
              <a:rPr lang="ru-RU" sz="1400" b="1" dirty="0">
                <a:solidFill>
                  <a:srgbClr val="09B9F7"/>
                </a:solidFill>
              </a:rPr>
              <a:t>"</a:t>
            </a:r>
            <a:endParaRPr lang="ru-RU" sz="1400" dirty="0">
              <a:solidFill>
                <a:srgbClr val="09B9F7"/>
              </a:solidFill>
            </a:endParaRPr>
          </a:p>
          <a:p>
            <a:r>
              <a:rPr lang="ru-RU" sz="1400" dirty="0">
                <a:solidFill>
                  <a:srgbClr val="09B9F7"/>
                </a:solidFill>
              </a:rPr>
              <a:t>Књига мртвих, Египат</a:t>
            </a:r>
          </a:p>
          <a:p>
            <a:r>
              <a:rPr lang="ru-RU" sz="1400" dirty="0">
                <a:solidFill>
                  <a:srgbClr val="09B9F7"/>
                </a:solidFill>
              </a:rPr>
              <a:t>око 1200. п. н. е.</a:t>
            </a:r>
            <a:endParaRPr lang="en-GB" sz="1400" dirty="0">
              <a:solidFill>
                <a:srgbClr val="09B9F7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857D11-AC9B-4D77-8A3A-8C770447794B}"/>
              </a:ext>
            </a:extLst>
          </p:cNvPr>
          <p:cNvSpPr txBox="1"/>
          <p:nvPr/>
        </p:nvSpPr>
        <p:spPr>
          <a:xfrm>
            <a:off x="9509760" y="3392425"/>
            <a:ext cx="20574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9B9F7"/>
                </a:solidFill>
              </a:rPr>
              <a:t>" </a:t>
            </a:r>
            <a:r>
              <a:rPr lang="ru-RU" sz="1400" dirty="0">
                <a:solidFill>
                  <a:srgbClr val="09B9F7"/>
                </a:solidFill>
              </a:rPr>
              <a:t>Витрувијев човек</a:t>
            </a:r>
            <a:r>
              <a:rPr lang="ru-RU" sz="1400" b="1" dirty="0">
                <a:solidFill>
                  <a:srgbClr val="09B9F7"/>
                </a:solidFill>
              </a:rPr>
              <a:t>"</a:t>
            </a:r>
            <a:endParaRPr lang="ru-RU" sz="1400" dirty="0">
              <a:solidFill>
                <a:srgbClr val="09B9F7"/>
              </a:solidFill>
            </a:endParaRPr>
          </a:p>
          <a:p>
            <a:r>
              <a:rPr lang="ru-RU" sz="1400" dirty="0">
                <a:solidFill>
                  <a:srgbClr val="09B9F7"/>
                </a:solidFill>
              </a:rPr>
              <a:t>Леонардо да Винчи</a:t>
            </a:r>
          </a:p>
          <a:p>
            <a:r>
              <a:rPr lang="ru-RU" sz="1400" dirty="0">
                <a:solidFill>
                  <a:srgbClr val="09B9F7"/>
                </a:solidFill>
              </a:rPr>
              <a:t>око </a:t>
            </a:r>
            <a:r>
              <a:rPr lang="ru-RU" sz="1400" dirty="0">
                <a:solidFill>
                  <a:srgbClr val="09B9F7"/>
                </a:solidFill>
                <a:hlinkClick r:id="rId4" tooltip="148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1485</a:t>
            </a:r>
            <a:r>
              <a:rPr lang="ru-RU" sz="1400" dirty="0">
                <a:solidFill>
                  <a:srgbClr val="09B9F7"/>
                </a:solidFill>
              </a:rPr>
              <a:t>.</a:t>
            </a:r>
            <a:endParaRPr lang="en-GB" sz="1400" dirty="0">
              <a:solidFill>
                <a:srgbClr val="09B9F7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0C1376-DBDA-4395-9058-F910F94261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3881"/>
          <a:stretch/>
        </p:blipFill>
        <p:spPr>
          <a:xfrm>
            <a:off x="9639300" y="1661040"/>
            <a:ext cx="1600200" cy="16565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7043443-B96E-4B7C-AB25-3B8481462C19}"/>
              </a:ext>
            </a:extLst>
          </p:cNvPr>
          <p:cNvSpPr txBox="1"/>
          <p:nvPr/>
        </p:nvSpPr>
        <p:spPr>
          <a:xfrm>
            <a:off x="1100328" y="6197706"/>
            <a:ext cx="27660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9B9F7"/>
                </a:solidFill>
              </a:rPr>
              <a:t>Операције на Солунском фронту,</a:t>
            </a:r>
          </a:p>
          <a:p>
            <a:r>
              <a:rPr lang="ru-RU" sz="1400" dirty="0">
                <a:solidFill>
                  <a:srgbClr val="09B9F7"/>
                </a:solidFill>
              </a:rPr>
              <a:t>мапа 1916.</a:t>
            </a:r>
            <a:endParaRPr lang="en-GB" sz="1400" dirty="0">
              <a:solidFill>
                <a:srgbClr val="09B9F7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E2FA72-C3EE-4D8A-8A79-BB1C085DC6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0328" y="4425921"/>
            <a:ext cx="2548146" cy="169104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F061FCB-99D8-4F2C-A665-FDEC3EE98FC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310" b="6142"/>
          <a:stretch/>
        </p:blipFill>
        <p:spPr>
          <a:xfrm>
            <a:off x="5324556" y="4441161"/>
            <a:ext cx="2000087" cy="169104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2D62371-5CFF-4963-A657-51BF6E10DC03}"/>
              </a:ext>
            </a:extLst>
          </p:cNvPr>
          <p:cNvSpPr txBox="1"/>
          <p:nvPr/>
        </p:nvSpPr>
        <p:spPr>
          <a:xfrm>
            <a:off x="5442203" y="6251812"/>
            <a:ext cx="17647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9B9F7"/>
                </a:solidFill>
              </a:rPr>
              <a:t>Nike</a:t>
            </a:r>
            <a:r>
              <a:rPr lang="sr-Cyrl-RS" sz="1400" dirty="0">
                <a:solidFill>
                  <a:srgbClr val="09B9F7"/>
                </a:solidFill>
              </a:rPr>
              <a:t> лого, од 1972.</a:t>
            </a:r>
            <a:endParaRPr lang="en-GB" sz="1400" dirty="0">
              <a:solidFill>
                <a:srgbClr val="09B9F7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E93ACDA-239A-4659-AE77-FD2F42A7A5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67640" y="4403740"/>
            <a:ext cx="2871860" cy="173540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7DB8B5D-588E-40C9-809A-655B9A6C3F7A}"/>
              </a:ext>
            </a:extLst>
          </p:cNvPr>
          <p:cNvSpPr txBox="1"/>
          <p:nvPr/>
        </p:nvSpPr>
        <p:spPr>
          <a:xfrm>
            <a:off x="8325614" y="6197706"/>
            <a:ext cx="3233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1400" dirty="0">
                <a:solidFill>
                  <a:srgbClr val="09B9F7"/>
                </a:solidFill>
              </a:rPr>
              <a:t>Анимација дигиталног лика фацијалном експресијом глумца, 2017.</a:t>
            </a:r>
            <a:endParaRPr lang="en-GB" sz="1400" dirty="0">
              <a:solidFill>
                <a:srgbClr val="09B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067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F526F-C903-402B-A1A8-55768A308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6200"/>
            <a:ext cx="8686800" cy="1143000"/>
          </a:xfrm>
        </p:spPr>
        <p:txBody>
          <a:bodyPr/>
          <a:lstStyle/>
          <a:p>
            <a:r>
              <a:rPr lang="sr-Cyrl-RS" dirty="0"/>
              <a:t>Графика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AAC09-CECC-4368-A6A3-82331089C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9B9F7"/>
                </a:solidFill>
              </a:rPr>
              <a:t>Графика – слика која преноси информацију.</a:t>
            </a:r>
            <a:endParaRPr lang="en-GB" dirty="0">
              <a:solidFill>
                <a:srgbClr val="09B9F7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CE89174-79DE-46C8-8479-44CDAF7684B4}"/>
              </a:ext>
            </a:extLst>
          </p:cNvPr>
          <p:cNvSpPr txBox="1">
            <a:spLocks/>
          </p:cNvSpPr>
          <p:nvPr/>
        </p:nvSpPr>
        <p:spPr>
          <a:xfrm>
            <a:off x="1999488" y="5145437"/>
            <a:ext cx="86868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9B9F7"/>
                </a:solidFill>
              </a:rPr>
              <a:t>Рачунарска графика – слика која настаје или се приказује уз помоћ дигиталног уређаја.</a:t>
            </a:r>
            <a:endParaRPr lang="en-GB" dirty="0">
              <a:solidFill>
                <a:srgbClr val="09B9F7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0B98A4F-43BB-45B6-9885-90EE3239DEE2}"/>
              </a:ext>
            </a:extLst>
          </p:cNvPr>
          <p:cNvSpPr txBox="1">
            <a:spLocks/>
          </p:cNvSpPr>
          <p:nvPr/>
        </p:nvSpPr>
        <p:spPr>
          <a:xfrm>
            <a:off x="1752600" y="3733800"/>
            <a:ext cx="8686800" cy="1143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sr-Cyrl-RS" dirty="0"/>
              <a:t>Рачунарска графика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772BBE-6A6F-49C4-8DC3-53F164453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0" y="3465863"/>
            <a:ext cx="2237310" cy="14509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F4DB32-6C9F-431A-87BA-60A0AC3BD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600" y="4305300"/>
            <a:ext cx="737680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689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0EBA-AB4A-4D5D-8722-1B8D25C5D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6200"/>
            <a:ext cx="8839200" cy="1143000"/>
          </a:xfrm>
        </p:spPr>
        <p:txBody>
          <a:bodyPr/>
          <a:lstStyle/>
          <a:p>
            <a:r>
              <a:rPr lang="sr-Cyrl-RS" dirty="0"/>
              <a:t>Рачунарска графика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23F5F-2B4E-4EA1-9A4D-96CB17321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600" y="1642436"/>
            <a:ext cx="3886200" cy="2815264"/>
          </a:xfrm>
        </p:spPr>
        <p:txBody>
          <a:bodyPr/>
          <a:lstStyle/>
          <a:p>
            <a:endParaRPr lang="sr-Cyrl-RS" dirty="0">
              <a:solidFill>
                <a:srgbClr val="09B9F7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rgbClr val="C00000"/>
                </a:solidFill>
              </a:rPr>
              <a:t>Векторска</a:t>
            </a:r>
          </a:p>
          <a:p>
            <a:r>
              <a:rPr lang="sr-Cyrl-RS" sz="2000" dirty="0">
                <a:solidFill>
                  <a:srgbClr val="09B9F7"/>
                </a:solidFill>
              </a:rPr>
              <a:t>Слика се састоји од геометријских облика који се задају, представљају и памте математичким формулама.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7D0EB76-3956-496D-A2A4-44B3F42253C2}"/>
              </a:ext>
            </a:extLst>
          </p:cNvPr>
          <p:cNvSpPr txBox="1">
            <a:spLocks/>
          </p:cNvSpPr>
          <p:nvPr/>
        </p:nvSpPr>
        <p:spPr>
          <a:xfrm>
            <a:off x="1371600" y="1642436"/>
            <a:ext cx="3657601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dirty="0">
                <a:solidFill>
                  <a:srgbClr val="09B9F7"/>
                </a:solidFill>
              </a:rPr>
              <a:t>Подела: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rgbClr val="C00000"/>
                </a:solidFill>
              </a:rPr>
              <a:t>Растерска</a:t>
            </a:r>
          </a:p>
          <a:p>
            <a:r>
              <a:rPr lang="sr-Cyrl-RS" sz="2000" dirty="0">
                <a:solidFill>
                  <a:srgbClr val="09B9F7"/>
                </a:solidFill>
              </a:rPr>
              <a:t>Слика се састоји од пиксела – најмања јединица слике једне боје.</a:t>
            </a:r>
          </a:p>
          <a:p>
            <a:endParaRPr lang="sr-Cyrl-RS" dirty="0">
              <a:solidFill>
                <a:srgbClr val="09B9F7"/>
              </a:solidFill>
            </a:endParaRPr>
          </a:p>
          <a:p>
            <a:endParaRPr lang="sr-Cyrl-RS" dirty="0">
              <a:solidFill>
                <a:srgbClr val="09B9F7"/>
              </a:solidFill>
            </a:endParaRPr>
          </a:p>
          <a:p>
            <a:endParaRPr lang="en-GB" dirty="0">
              <a:solidFill>
                <a:srgbClr val="09B9F7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FCABF7-D8CE-4B16-A59E-320F08922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4141143"/>
            <a:ext cx="4457700" cy="264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2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2279</TotalTime>
  <Words>965</Words>
  <Application>Microsoft Office PowerPoint</Application>
  <PresentationFormat>Widescreen</PresentationFormat>
  <Paragraphs>154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Source Sans Pro</vt:lpstr>
      <vt:lpstr>Office Theme</vt:lpstr>
      <vt:lpstr>Рачунарска графика</vt:lpstr>
      <vt:lpstr>Значај визуелног:  Како се информишемо?</vt:lpstr>
      <vt:lpstr>Значај визуелног: Како учимо?</vt:lpstr>
      <vt:lpstr>Значај визуелног: Како купујемо?</vt:lpstr>
      <vt:lpstr>Значај визуелног: Како купујемо?</vt:lpstr>
      <vt:lpstr>Значај визуелног: Како купујемо?</vt:lpstr>
      <vt:lpstr>Графика</vt:lpstr>
      <vt:lpstr>Графика</vt:lpstr>
      <vt:lpstr>Рачунарска графика</vt:lpstr>
      <vt:lpstr>Рачунарска графика</vt:lpstr>
      <vt:lpstr>Рачунарска графика</vt:lpstr>
      <vt:lpstr>Рачунарска графика</vt:lpstr>
      <vt:lpstr>Рачунарска графика</vt:lpstr>
      <vt:lpstr>Боје на рачунару</vt:lpstr>
      <vt:lpstr>Квалитет растерске слике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Решавање проблема коришћењем рачунара</dc:title>
  <dc:creator>jelena boskovic</dc:creator>
  <cp:lastModifiedBy>Јелена Бошковић</cp:lastModifiedBy>
  <cp:revision>133</cp:revision>
  <dcterms:created xsi:type="dcterms:W3CDTF">2015-09-16T18:51:09Z</dcterms:created>
  <dcterms:modified xsi:type="dcterms:W3CDTF">2022-04-02T00:32:04Z</dcterms:modified>
</cp:coreProperties>
</file>